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2" r:id="rId3"/>
  </p:sldMasterIdLst>
  <p:notesMasterIdLst>
    <p:notesMasterId r:id="rId58"/>
  </p:notesMasterIdLst>
  <p:sldIdLst>
    <p:sldId id="256" r:id="rId4"/>
    <p:sldId id="304" r:id="rId5"/>
    <p:sldId id="306" r:id="rId6"/>
    <p:sldId id="312" r:id="rId7"/>
    <p:sldId id="318" r:id="rId8"/>
    <p:sldId id="325" r:id="rId9"/>
    <p:sldId id="326" r:id="rId10"/>
    <p:sldId id="320" r:id="rId11"/>
    <p:sldId id="342" r:id="rId12"/>
    <p:sldId id="345" r:id="rId13"/>
    <p:sldId id="321" r:id="rId14"/>
    <p:sldId id="346" r:id="rId15"/>
    <p:sldId id="327" r:id="rId16"/>
    <p:sldId id="322" r:id="rId17"/>
    <p:sldId id="341" r:id="rId18"/>
    <p:sldId id="323" r:id="rId19"/>
    <p:sldId id="340" r:id="rId20"/>
    <p:sldId id="343" r:id="rId21"/>
    <p:sldId id="347" r:id="rId22"/>
    <p:sldId id="339" r:id="rId23"/>
    <p:sldId id="314" r:id="rId24"/>
    <p:sldId id="315" r:id="rId25"/>
    <p:sldId id="317" r:id="rId26"/>
    <p:sldId id="363" r:id="rId27"/>
    <p:sldId id="367" r:id="rId28"/>
    <p:sldId id="333" r:id="rId29"/>
    <p:sldId id="328" r:id="rId30"/>
    <p:sldId id="329" r:id="rId31"/>
    <p:sldId id="330" r:id="rId32"/>
    <p:sldId id="332" r:id="rId33"/>
    <p:sldId id="338" r:id="rId34"/>
    <p:sldId id="372" r:id="rId35"/>
    <p:sldId id="353" r:id="rId36"/>
    <p:sldId id="368" r:id="rId37"/>
    <p:sldId id="373" r:id="rId38"/>
    <p:sldId id="370" r:id="rId39"/>
    <p:sldId id="365" r:id="rId40"/>
    <p:sldId id="366" r:id="rId41"/>
    <p:sldId id="364" r:id="rId42"/>
    <p:sldId id="360" r:id="rId43"/>
    <p:sldId id="369" r:id="rId44"/>
    <p:sldId id="334" r:id="rId45"/>
    <p:sldId id="374" r:id="rId46"/>
    <p:sldId id="335" r:id="rId47"/>
    <p:sldId id="336" r:id="rId48"/>
    <p:sldId id="375" r:id="rId49"/>
    <p:sldId id="376" r:id="rId50"/>
    <p:sldId id="356" r:id="rId51"/>
    <p:sldId id="357" r:id="rId52"/>
    <p:sldId id="358" r:id="rId53"/>
    <p:sldId id="307" r:id="rId54"/>
    <p:sldId id="377" r:id="rId55"/>
    <p:sldId id="271" r:id="rId56"/>
    <p:sldId id="371" r:id="rId57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14862-3994-4F3E-9362-CBC7CCBBB64E}" type="datetimeFigureOut">
              <a:rPr lang="cs-CZ" smtClean="0"/>
              <a:t>10. 12. 2014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A5D42-3558-46BA-A7A8-D6871D2B15D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40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68F4AB-DF33-4EAD-B68E-A57E830D4371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8EB0-D54E-4B00-8AFA-FB2B682774AD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4EC4-CA02-4405-98E0-114CB7943BE9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/>
            </a:gs>
            <a:gs pos="50000">
              <a:schemeClr val="accent1">
                <a:lumMod val="75000"/>
                <a:lumOff val="2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 11"/>
          <p:cNvSpPr/>
          <p:nvPr userDrawn="1"/>
        </p:nvSpPr>
        <p:spPr>
          <a:xfrm>
            <a:off x="0" y="5224466"/>
            <a:ext cx="9144000" cy="1633537"/>
          </a:xfrm>
          <a:custGeom>
            <a:avLst/>
            <a:gdLst>
              <a:gd name="connsiteX0" fmla="*/ 0 w 9194204"/>
              <a:gd name="connsiteY0" fmla="*/ 0 h 1932290"/>
              <a:gd name="connsiteX1" fmla="*/ 9194204 w 9194204"/>
              <a:gd name="connsiteY1" fmla="*/ 640478 h 1932290"/>
              <a:gd name="connsiteX2" fmla="*/ 9183349 w 9194204"/>
              <a:gd name="connsiteY2" fmla="*/ 1932290 h 1932290"/>
              <a:gd name="connsiteX3" fmla="*/ 0 w 9194204"/>
              <a:gd name="connsiteY3" fmla="*/ 1921434 h 1932290"/>
              <a:gd name="connsiteX4" fmla="*/ 0 w 9194204"/>
              <a:gd name="connsiteY4" fmla="*/ 0 h 1932290"/>
              <a:gd name="connsiteX0" fmla="*/ 0 w 9194204"/>
              <a:gd name="connsiteY0" fmla="*/ 0 h 1924352"/>
              <a:gd name="connsiteX1" fmla="*/ 9194204 w 9194204"/>
              <a:gd name="connsiteY1" fmla="*/ 640478 h 1924352"/>
              <a:gd name="connsiteX2" fmla="*/ 9194204 w 9194204"/>
              <a:gd name="connsiteY2" fmla="*/ 1924352 h 1924352"/>
              <a:gd name="connsiteX3" fmla="*/ 0 w 9194204"/>
              <a:gd name="connsiteY3" fmla="*/ 1921434 h 1924352"/>
              <a:gd name="connsiteX4" fmla="*/ 0 w 9194204"/>
              <a:gd name="connsiteY4" fmla="*/ 0 h 1924352"/>
              <a:gd name="connsiteX0" fmla="*/ 0 w 9194204"/>
              <a:gd name="connsiteY0" fmla="*/ 0 h 1932290"/>
              <a:gd name="connsiteX1" fmla="*/ 9194204 w 9194204"/>
              <a:gd name="connsiteY1" fmla="*/ 640478 h 1932290"/>
              <a:gd name="connsiteX2" fmla="*/ 9194204 w 9194204"/>
              <a:gd name="connsiteY2" fmla="*/ 1924352 h 1932290"/>
              <a:gd name="connsiteX3" fmla="*/ 0 w 9194204"/>
              <a:gd name="connsiteY3" fmla="*/ 1932290 h 1932290"/>
              <a:gd name="connsiteX4" fmla="*/ 0 w 9194204"/>
              <a:gd name="connsiteY4" fmla="*/ 0 h 1932290"/>
              <a:gd name="connsiteX0" fmla="*/ 0 w 9194204"/>
              <a:gd name="connsiteY0" fmla="*/ 0 h 1932290"/>
              <a:gd name="connsiteX1" fmla="*/ 9194204 w 9194204"/>
              <a:gd name="connsiteY1" fmla="*/ 640478 h 1932290"/>
              <a:gd name="connsiteX2" fmla="*/ 9194204 w 9194204"/>
              <a:gd name="connsiteY2" fmla="*/ 1932290 h 1932290"/>
              <a:gd name="connsiteX3" fmla="*/ 0 w 9194204"/>
              <a:gd name="connsiteY3" fmla="*/ 1932290 h 1932290"/>
              <a:gd name="connsiteX4" fmla="*/ 0 w 9194204"/>
              <a:gd name="connsiteY4" fmla="*/ 0 h 1932290"/>
              <a:gd name="connsiteX0" fmla="*/ 0 w 9194204"/>
              <a:gd name="connsiteY0" fmla="*/ 0 h 1932290"/>
              <a:gd name="connsiteX1" fmla="*/ 9194204 w 9194204"/>
              <a:gd name="connsiteY1" fmla="*/ 947886 h 1932290"/>
              <a:gd name="connsiteX2" fmla="*/ 9194204 w 9194204"/>
              <a:gd name="connsiteY2" fmla="*/ 1932290 h 1932290"/>
              <a:gd name="connsiteX3" fmla="*/ 0 w 9194204"/>
              <a:gd name="connsiteY3" fmla="*/ 1932290 h 1932290"/>
              <a:gd name="connsiteX4" fmla="*/ 0 w 9194204"/>
              <a:gd name="connsiteY4" fmla="*/ 0 h 1932290"/>
              <a:gd name="connsiteX0" fmla="*/ 0 w 9194204"/>
              <a:gd name="connsiteY0" fmla="*/ 0 h 1633793"/>
              <a:gd name="connsiteX1" fmla="*/ 9194204 w 9194204"/>
              <a:gd name="connsiteY1" fmla="*/ 649389 h 1633793"/>
              <a:gd name="connsiteX2" fmla="*/ 9194204 w 9194204"/>
              <a:gd name="connsiteY2" fmla="*/ 1633793 h 1633793"/>
              <a:gd name="connsiteX3" fmla="*/ 0 w 9194204"/>
              <a:gd name="connsiteY3" fmla="*/ 1633793 h 1633793"/>
              <a:gd name="connsiteX4" fmla="*/ 0 w 9194204"/>
              <a:gd name="connsiteY4" fmla="*/ 0 h 16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204" h="1633793">
                <a:moveTo>
                  <a:pt x="0" y="0"/>
                </a:moveTo>
                <a:lnTo>
                  <a:pt x="9194204" y="649389"/>
                </a:lnTo>
                <a:cubicBezTo>
                  <a:pt x="9190586" y="1079993"/>
                  <a:pt x="9194204" y="1633793"/>
                  <a:pt x="9194204" y="1633793"/>
                </a:cubicBezTo>
                <a:lnTo>
                  <a:pt x="0" y="16337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pic>
        <p:nvPicPr>
          <p:cNvPr id="7" name="Imagen 6" descr="TFN_Logo Port_Azu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059" y="6148388"/>
            <a:ext cx="1418979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136" y="307978"/>
            <a:ext cx="8399168" cy="57976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None/>
              <a:defRPr lang="en-GB" sz="4600" b="0" kern="120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137" y="1360488"/>
            <a:ext cx="8399169" cy="523220"/>
          </a:xfrm>
          <a:noFill/>
          <a:ln w="9525">
            <a:noFill/>
            <a:miter lim="800000"/>
            <a:headEnd/>
            <a:tailEnd/>
          </a:ln>
        </p:spPr>
        <p:txBody>
          <a:bodyPr rIns="0" bIns="0">
            <a:sp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None/>
              <a:defRPr lang="en-GB" sz="3400" b="0" kern="120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58714" y="2843216"/>
            <a:ext cx="8401179" cy="422405"/>
          </a:xfrm>
          <a:noFill/>
          <a:ln w="9525">
            <a:noFill/>
            <a:miter lim="800000"/>
            <a:headEnd/>
            <a:tailEnd/>
          </a:ln>
        </p:spPr>
        <p:txBody>
          <a:bodyPr tIns="72000" rIns="72000" bIns="7200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800" b="0" kern="120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58714" y="3505200"/>
            <a:ext cx="8401179" cy="422405"/>
          </a:xfrm>
          <a:noFill/>
          <a:ln w="9525">
            <a:noFill/>
            <a:miter lim="800000"/>
            <a:headEnd/>
            <a:tailEnd/>
          </a:ln>
        </p:spPr>
        <p:txBody>
          <a:bodyPr tIns="72000" rIns="72000" bIns="72000"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800" b="0" kern="1200" dirty="0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09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241" y="266703"/>
            <a:ext cx="7297063" cy="461665"/>
          </a:xfrm>
        </p:spPr>
        <p:txBody>
          <a:bodyPr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241" y="1400175"/>
            <a:ext cx="7297064" cy="360000"/>
          </a:xfrm>
          <a:noFill/>
          <a:ln w="9525">
            <a:noFill/>
            <a:miter lim="800000"/>
            <a:headEnd/>
            <a:tailEnd/>
          </a:ln>
        </p:spPr>
        <p:txBody>
          <a:bodyPr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461241" y="1995206"/>
            <a:ext cx="7297064" cy="360000"/>
          </a:xfrm>
        </p:spPr>
        <p:txBody>
          <a:bodyPr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sz="20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1461241" y="2590237"/>
            <a:ext cx="7297064" cy="360000"/>
          </a:xfrm>
          <a:noFill/>
          <a:ln w="9525">
            <a:noFill/>
            <a:miter lim="800000"/>
            <a:headEnd/>
            <a:tailEnd/>
          </a:ln>
        </p:spPr>
        <p:txBody>
          <a:bodyPr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461241" y="3185268"/>
            <a:ext cx="7297064" cy="360000"/>
          </a:xfrm>
          <a:noFill/>
          <a:ln w="9525">
            <a:noFill/>
            <a:miter lim="800000"/>
            <a:headEnd/>
            <a:tailEnd/>
          </a:ln>
        </p:spPr>
        <p:txBody>
          <a:bodyPr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8714" y="1333500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461241" y="3780299"/>
            <a:ext cx="7297064" cy="360000"/>
          </a:xfrm>
          <a:noFill/>
          <a:ln w="9525">
            <a:noFill/>
            <a:miter lim="800000"/>
            <a:headEnd/>
            <a:tailEnd/>
          </a:ln>
        </p:spPr>
        <p:txBody>
          <a:bodyPr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1461241" y="4375330"/>
            <a:ext cx="7297064" cy="360000"/>
          </a:xfrm>
        </p:spPr>
        <p:txBody>
          <a:bodyPr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sz="20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1461241" y="4970361"/>
            <a:ext cx="7297064" cy="360000"/>
          </a:xfrm>
          <a:noFill/>
          <a:ln w="9525">
            <a:noFill/>
            <a:miter lim="800000"/>
            <a:headEnd/>
            <a:tailEnd/>
          </a:ln>
        </p:spPr>
        <p:txBody>
          <a:bodyPr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1461241" y="5565389"/>
            <a:ext cx="7297064" cy="360000"/>
          </a:xfrm>
          <a:noFill/>
          <a:ln w="9525">
            <a:noFill/>
            <a:miter lim="800000"/>
            <a:headEnd/>
            <a:tailEnd/>
          </a:ln>
        </p:spPr>
        <p:txBody>
          <a:bodyPr rIns="0" bIns="0">
            <a:normAutofit/>
          </a:bodyPr>
          <a:lstStyle>
            <a:lvl1pPr>
              <a:spcBef>
                <a:spcPts val="0"/>
              </a:spcBef>
              <a:spcAft>
                <a:spcPts val="300"/>
              </a:spcAft>
              <a:buNone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58714" y="1928530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358714" y="2523560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58714" y="3118590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358714" y="3713620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358714" y="4308650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358714" y="4903680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58714" y="5498712"/>
            <a:ext cx="914241" cy="360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 lang="en-GB" sz="3600" dirty="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4CC4-FDE1-41D5-BD06-A695D3D1D2F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26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Gradient">
    <p:bg>
      <p:bgPr>
        <a:gradFill rotWithShape="0">
          <a:gsLst>
            <a:gs pos="0">
              <a:srgbClr val="003341"/>
            </a:gs>
            <a:gs pos="85001">
              <a:srgbClr val="007EA2"/>
            </a:gs>
            <a:gs pos="100000">
              <a:srgbClr val="007EA2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000 Clients\lambie nairn\Telefonica_Vive\Telefonica_blue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7280599" y="6142041"/>
            <a:ext cx="1444374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12" y="1676403"/>
            <a:ext cx="8366260" cy="1103313"/>
          </a:xfrm>
        </p:spPr>
        <p:txBody>
          <a:bodyPr tIns="0" rIns="0" bIns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9191" y="-105075"/>
            <a:ext cx="1945937" cy="1562400"/>
          </a:xfrm>
        </p:spPr>
        <p:txBody>
          <a:bodyPr/>
          <a:lstStyle>
            <a:lvl1pPr marL="0" indent="0">
              <a:buNone/>
              <a:defRPr sz="125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3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9385-6758-446A-A5EE-EA618004A4B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884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189" y="1376277"/>
            <a:ext cx="4122022" cy="4613275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586" y="1376277"/>
            <a:ext cx="4123609" cy="4613275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13D1-3170-45F1-8D10-F00EDB324FA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812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3E37-1D92-4817-9370-F2DF6610A7A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085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9BFA-E40C-4658-AC56-24FA6459831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1693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9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2D6840-8145-4B8D-B22A-3E93663E7372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31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64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1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30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1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72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80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21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1F50-FBA6-46E2-A3E2-BF6DBFE3CF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4816-F993-4F5A-9D4E-9BC630CA7A82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0F3341-457E-4A3F-B0F1-44CBFFCABFEA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04BF-FEA7-4321-A10A-4818CC1119CF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B00A-BFEA-4084-AEF1-973B98D0A9A2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B75C0E-0A8D-4443-938A-3D158CA5E575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67E5-587E-491E-811E-E8D573916A5B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4C129E-2C40-449A-8910-97FFD76CEC9D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0ADAD5-4DF2-4F32-AFD7-9EABDCE8BAC1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C15DA7-95D5-4448-8406-67A3FD51941A}" type="datetime1">
              <a:rPr lang="cs-CZ" smtClean="0"/>
              <a:t>10. 12. 2014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0A4BAC-1F8C-434D-966F-C3960798534A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349191" y="274641"/>
            <a:ext cx="839800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191" y="1376366"/>
            <a:ext cx="839800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844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5345" y="6478588"/>
            <a:ext cx="434899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0" hangingPunct="0">
              <a:defRPr sz="1100" b="0">
                <a:solidFill>
                  <a:srgbClr val="003F52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9149B-59AF-4FB2-B3D8-E04AC895F94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/>
          </a:p>
        </p:txBody>
      </p:sp>
      <p:sp>
        <p:nvSpPr>
          <p:cNvPr id="844817" name="Line 17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200" b="1" dirty="0">
              <a:solidFill>
                <a:srgbClr val="043F52"/>
              </a:solidFill>
            </a:endParaRPr>
          </a:p>
        </p:txBody>
      </p:sp>
      <p:pic>
        <p:nvPicPr>
          <p:cNvPr id="1030" name="Imagen 6" descr="TFN_Logo Port_Azu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9618" y="6510341"/>
            <a:ext cx="84757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9189" y="6478588"/>
            <a:ext cx="378394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72000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1000" b="0">
                <a:solidFill>
                  <a:srgbClr val="003F5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08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ransition/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Arial" pitchFamily="34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Arial" charset="0"/>
          <a:ea typeface="Arial Unicode MS" charset="0"/>
          <a:cs typeface="Arial Unicode M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Arial" charset="0"/>
          <a:ea typeface="Arial Unicode MS" charset="0"/>
          <a:cs typeface="Arial Unicode M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Arial" charset="0"/>
          <a:ea typeface="Arial Unicode MS" charset="0"/>
          <a:cs typeface="Arial Unicode M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rgbClr val="61B8CD"/>
          </a:solidFill>
          <a:latin typeface="Arial" charset="0"/>
          <a:ea typeface="Arial Unicode MS" charset="0"/>
          <a:cs typeface="Arial Unicode M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charset="0"/>
          <a:cs typeface="Arial Unicode MS" charset="0"/>
        </a:defRPr>
      </a:lvl9pPr>
    </p:titleStyle>
    <p:bodyStyle>
      <a:lvl1pPr marL="269875" indent="-269875" algn="just" defTabSz="457200" rtl="0" eaLnBrk="0" fontAlgn="base" hangingPunct="0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9875" algn="just" defTabSz="457200" rtl="0" eaLnBrk="0" fontAlgn="base" hangingPunct="0">
        <a:spcBef>
          <a:spcPct val="0"/>
        </a:spcBef>
        <a:spcAft>
          <a:spcPts val="600"/>
        </a:spcAft>
        <a:buSzPct val="15000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00113" indent="-180975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/>
        <a:buChar char="›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169988" indent="-180975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/>
        <a:buChar char="›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1438275" indent="-179388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/>
        <a:buChar char="›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0716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charset="0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91F50-FBA6-46E2-A3E2-BF6DBFE3CF7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10. 12. 2014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4816-F993-4F5A-9D4E-9BC630CA7A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aryys.blog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lirtkontakt.info/?wid=2843&amp;click-sent-id=6572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rkalinka.net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youtu.be/xbE_JkJYG_o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cz/" TargetMode="External"/><Relationship Id="rId2" Type="http://schemas.openxmlformats.org/officeDocument/2006/relationships/hyperlink" Target="http://www.saferinterne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saferinternet.cz" TargetMode="External"/><Relationship Id="rId5" Type="http://schemas.openxmlformats.org/officeDocument/2006/relationships/hyperlink" Target="http://www.horkalinka.net/" TargetMode="External"/><Relationship Id="rId4" Type="http://schemas.openxmlformats.org/officeDocument/2006/relationships/hyperlink" Target="http://www.bezpecne-online.cz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" TargetMode="External"/><Relationship Id="rId2" Type="http://schemas.openxmlformats.org/officeDocument/2006/relationships/hyperlink" Target="http://doodle.com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ogger.com/" TargetMode="External"/><Relationship Id="rId5" Type="http://schemas.openxmlformats.org/officeDocument/2006/relationships/hyperlink" Target="https://cs.wordpress.org/" TargetMode="External"/><Relationship Id="rId4" Type="http://schemas.openxmlformats.org/officeDocument/2006/relationships/hyperlink" Target="http://www.powtoon.com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cz/" TargetMode="External"/><Relationship Id="rId7" Type="http://schemas.openxmlformats.org/officeDocument/2006/relationships/hyperlink" Target="http://www.facebook.com/saferinternet.cz" TargetMode="External"/><Relationship Id="rId2" Type="http://schemas.openxmlformats.org/officeDocument/2006/relationships/hyperlink" Target="mailto:maca@saferinternet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rkalinka.net/" TargetMode="External"/><Relationship Id="rId5" Type="http://schemas.openxmlformats.org/officeDocument/2006/relationships/hyperlink" Target="http://www.bezpecne-online.cz/" TargetMode="External"/><Relationship Id="rId4" Type="http://schemas.openxmlformats.org/officeDocument/2006/relationships/hyperlink" Target="http://www.ncbi.cz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inenavisti.cz/" TargetMode="External"/><Relationship Id="rId2" Type="http://schemas.openxmlformats.org/officeDocument/2006/relationships/hyperlink" Target="http://www.facebook.com/protinenavisti.cz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2504" y="2974798"/>
            <a:ext cx="6735960" cy="1894362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/>
              <a:t>(NE)BEZPEČNÝ   INTERNET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28528" y="5661248"/>
            <a:ext cx="6400800" cy="910952"/>
          </a:xfrm>
        </p:spPr>
        <p:txBody>
          <a:bodyPr>
            <a:normAutofit/>
          </a:bodyPr>
          <a:lstStyle/>
          <a:p>
            <a:r>
              <a:rPr lang="cs-CZ" dirty="0" smtClean="0"/>
              <a:t>Seminář pro </a:t>
            </a:r>
            <a:r>
              <a:rPr lang="cs-CZ" dirty="0" smtClean="0"/>
              <a:t>SVK Ústí nad Labem; 10.12.2014</a:t>
            </a:r>
            <a:endParaRPr lang="cs-CZ" dirty="0" smtClean="0"/>
          </a:p>
          <a:p>
            <a:r>
              <a:rPr lang="cs-CZ" dirty="0" smtClean="0"/>
              <a:t>Zpracoval: Roman Máca</a:t>
            </a:r>
            <a:endParaRPr lang="cs-CZ" dirty="0"/>
          </a:p>
        </p:txBody>
      </p:sp>
      <p:pic>
        <p:nvPicPr>
          <p:cNvPr id="1026" name="Picture 2" descr="\\JR-PC\jrshare\saferinternet-logo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274"/>
            <a:ext cx="1905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55776" y="468599"/>
            <a:ext cx="441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dirty="0" smtClean="0"/>
              <a:t>Národní centrum bezpečnějšího internetu</a:t>
            </a:r>
          </a:p>
          <a:p>
            <a:pPr algn="just"/>
            <a:r>
              <a:rPr lang="cs-CZ" dirty="0" smtClean="0"/>
              <a:t>Prvního pluku 347/12a,    186 00 Praha 8</a:t>
            </a:r>
          </a:p>
          <a:p>
            <a:pPr algn="just"/>
            <a:r>
              <a:rPr lang="cs-CZ" b="1" dirty="0" smtClean="0">
                <a:hlinkClick r:id="rId3"/>
              </a:rPr>
              <a:t>www.saferinternet.cz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50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</a:t>
            </a:r>
            <a:r>
              <a:rPr lang="cs-CZ" dirty="0" err="1" smtClean="0"/>
              <a:t>kyberšikany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Internet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Webové stránky (</a:t>
            </a:r>
            <a:r>
              <a:rPr lang="cs-CZ" dirty="0" err="1"/>
              <a:t>videoportály</a:t>
            </a:r>
            <a:r>
              <a:rPr lang="cs-CZ" dirty="0"/>
              <a:t>, tvorba poškozující stránky...)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Blogy, diskuse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Sociální sítě (falešné a </a:t>
            </a:r>
            <a:r>
              <a:rPr lang="cs-CZ" dirty="0" err="1"/>
              <a:t>dehonestující</a:t>
            </a:r>
            <a:r>
              <a:rPr lang="cs-CZ" dirty="0"/>
              <a:t> profily, zneužití fotek…)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Chaty, seznamky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IM (</a:t>
            </a:r>
            <a:r>
              <a:rPr lang="cs-CZ" dirty="0" err="1"/>
              <a:t>Skype</a:t>
            </a:r>
            <a:r>
              <a:rPr lang="cs-CZ" dirty="0"/>
              <a:t>, </a:t>
            </a:r>
            <a:r>
              <a:rPr lang="cs-CZ" dirty="0" err="1"/>
              <a:t>icq</a:t>
            </a:r>
            <a:r>
              <a:rPr lang="cs-CZ" dirty="0"/>
              <a:t>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Hry „po síti“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Mobilní telefony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SMS, MMS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Obtěžující volání a prozvánění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1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Kybergrooming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4800" dirty="0" smtClean="0"/>
          </a:p>
          <a:p>
            <a:r>
              <a:rPr lang="cs-CZ" sz="3600" dirty="0" smtClean="0"/>
              <a:t>Co je to </a:t>
            </a:r>
            <a:r>
              <a:rPr lang="cs-CZ" sz="3600" dirty="0" err="1" smtClean="0"/>
              <a:t>kybergrooming</a:t>
            </a:r>
            <a:r>
              <a:rPr lang="cs-CZ" sz="3600" dirty="0" smtClean="0"/>
              <a:t>?</a:t>
            </a:r>
          </a:p>
          <a:p>
            <a:endParaRPr lang="cs-CZ" sz="3600" dirty="0" smtClean="0"/>
          </a:p>
          <a:p>
            <a:r>
              <a:rPr lang="cs-CZ" sz="3600" dirty="0" smtClean="0"/>
              <a:t>Co je jeho cílem?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1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Kybergrooming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Manipulace nejčastěji s dětskou obětí za účelem sjednání schůzky a následného sexuálního zneužití či ublížení na zdraví.</a:t>
            </a:r>
          </a:p>
          <a:p>
            <a:endParaRPr lang="cs-CZ" dirty="0"/>
          </a:p>
          <a:p>
            <a:r>
              <a:rPr lang="cs-CZ" dirty="0" smtClean="0"/>
              <a:t>Co by měli děti vědět a udělat, pokud se chtějí osobně sejít s někým, koho poznali na internetu?</a:t>
            </a:r>
          </a:p>
          <a:p>
            <a:endParaRPr lang="cs-CZ" dirty="0"/>
          </a:p>
          <a:p>
            <a:r>
              <a:rPr lang="cs-CZ" dirty="0" smtClean="0"/>
              <a:t>Jak si ověřit, kdo na druhém konci opravdu sedí?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mtClean="0">
                <a:solidFill>
                  <a:srgbClr val="FF0000"/>
                </a:solidFill>
              </a:rPr>
              <a:t>rajce.idnes.cz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2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inženýrství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Sociální inženýři – zdatní manipulátoři, na základě informací podsunutých „oběti“ ji dokáží zaujmout a „zpracovat“</a:t>
            </a:r>
          </a:p>
          <a:p>
            <a:endParaRPr lang="cs-CZ" dirty="0" smtClean="0"/>
          </a:p>
          <a:p>
            <a:r>
              <a:rPr lang="cs-CZ" dirty="0" smtClean="0"/>
              <a:t>Vysoké IQ i EQ</a:t>
            </a:r>
          </a:p>
          <a:p>
            <a:endParaRPr lang="cs-CZ" dirty="0" smtClean="0"/>
          </a:p>
          <a:p>
            <a:r>
              <a:rPr lang="cs-CZ" dirty="0" smtClean="0"/>
              <a:t>Vysoká znalost prostředí internetu resp. </a:t>
            </a:r>
            <a:r>
              <a:rPr lang="cs-CZ" dirty="0"/>
              <a:t>s</a:t>
            </a:r>
            <a:r>
              <a:rPr lang="cs-CZ" dirty="0" smtClean="0"/>
              <a:t>ociálních sítí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3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Kyberstalking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4800" dirty="0" smtClean="0"/>
              <a:t>Co je to </a:t>
            </a:r>
            <a:r>
              <a:rPr lang="cs-CZ" sz="4800" dirty="0" err="1" smtClean="0"/>
              <a:t>kyberstalking</a:t>
            </a:r>
            <a:r>
              <a:rPr lang="cs-CZ" sz="4800" dirty="0" smtClean="0"/>
              <a:t>?</a:t>
            </a:r>
          </a:p>
          <a:p>
            <a:endParaRPr lang="cs-CZ" sz="4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5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Kyberstalking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Dlouhodobé pronásledování oběti prostřednictvím informačních technologií</a:t>
            </a:r>
          </a:p>
          <a:p>
            <a:r>
              <a:rPr lang="cs-CZ" dirty="0" smtClean="0"/>
              <a:t>Vztahuje se nejen na oběť, ale i na její okolí</a:t>
            </a:r>
          </a:p>
          <a:p>
            <a:r>
              <a:rPr lang="cs-CZ" dirty="0" smtClean="0"/>
              <a:t>Zakotveno v trestním zákoně – TČ nebezpečné pronásledování</a:t>
            </a:r>
          </a:p>
          <a:p>
            <a:r>
              <a:rPr lang="cs-CZ" dirty="0" err="1" smtClean="0"/>
              <a:t>Kyberstalking</a:t>
            </a:r>
            <a:r>
              <a:rPr lang="cs-CZ" dirty="0" smtClean="0"/>
              <a:t> nemusí zůstat jen v online prostředí</a:t>
            </a:r>
          </a:p>
          <a:p>
            <a:r>
              <a:rPr lang="cs-CZ" dirty="0" smtClean="0"/>
              <a:t>Příklad (ne)řešení </a:t>
            </a:r>
            <a:r>
              <a:rPr lang="cs-CZ" smtClean="0"/>
              <a:t>– dívka </a:t>
            </a:r>
            <a:r>
              <a:rPr lang="cs-CZ" dirty="0" smtClean="0"/>
              <a:t>z Brna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3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Happy </a:t>
            </a:r>
            <a:r>
              <a:rPr lang="cs-CZ" dirty="0" err="1" smtClean="0"/>
              <a:t>slapping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4800" dirty="0" smtClean="0"/>
          </a:p>
          <a:p>
            <a:r>
              <a:rPr lang="cs-CZ" sz="4800" dirty="0" smtClean="0"/>
              <a:t>Co je to happy </a:t>
            </a:r>
            <a:r>
              <a:rPr lang="cs-CZ" sz="4800" dirty="0" err="1" smtClean="0"/>
              <a:t>slapping</a:t>
            </a:r>
            <a:r>
              <a:rPr lang="cs-CZ" sz="4800" dirty="0" smtClean="0"/>
              <a:t>?</a:t>
            </a:r>
          </a:p>
          <a:p>
            <a:endParaRPr lang="cs-CZ" sz="4800" dirty="0" smtClean="0"/>
          </a:p>
          <a:p>
            <a:r>
              <a:rPr lang="cs-CZ" sz="4800" dirty="0" smtClean="0"/>
              <a:t>Co je jeho cílem?</a:t>
            </a:r>
            <a:endParaRPr lang="cs-CZ" sz="4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Happy </a:t>
            </a:r>
            <a:r>
              <a:rPr lang="cs-CZ" dirty="0" err="1" smtClean="0"/>
              <a:t>slapping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Zachycení reálného fyzického napadení určité osoby nejčastěji na mobilní telefon a následné zveřejnění na internetu</a:t>
            </a:r>
          </a:p>
          <a:p>
            <a:r>
              <a:rPr lang="cs-CZ" dirty="0" smtClean="0"/>
              <a:t>Získání co „nejexkluzivnějších“ záběrů a zviditelnění se</a:t>
            </a:r>
          </a:p>
          <a:p>
            <a:r>
              <a:rPr lang="cs-CZ" dirty="0" smtClean="0"/>
              <a:t>Obětí může být náhodný kolemjdoucí, učitel, spolužák, bezdomovec…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4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Sexting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Co je to </a:t>
            </a:r>
            <a:r>
              <a:rPr lang="cs-CZ" sz="4800" dirty="0" err="1" smtClean="0"/>
              <a:t>sexting</a:t>
            </a:r>
            <a:r>
              <a:rPr lang="cs-CZ" sz="4800" dirty="0" smtClean="0"/>
              <a:t>?</a:t>
            </a:r>
            <a:endParaRPr lang="cs-CZ" sz="4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7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Sexting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Sdílení textové či audiovizuálního obsahu se sexuálním podtextem</a:t>
            </a:r>
          </a:p>
          <a:p>
            <a:r>
              <a:rPr lang="cs-CZ" dirty="0" smtClean="0"/>
              <a:t>Čím je nebezpečný?</a:t>
            </a:r>
          </a:p>
          <a:p>
            <a:r>
              <a:rPr lang="cs-CZ" dirty="0" smtClean="0"/>
              <a:t>Právní postižitelnost – šíření dětské pornografie, </a:t>
            </a:r>
            <a:r>
              <a:rPr lang="cs-CZ" dirty="0" smtClean="0">
                <a:solidFill>
                  <a:srgbClr val="FF0000"/>
                </a:solidFill>
              </a:rPr>
              <a:t>vydírání</a:t>
            </a:r>
          </a:p>
          <a:p>
            <a:endParaRPr lang="cs-CZ" dirty="0"/>
          </a:p>
          <a:p>
            <a:r>
              <a:rPr lang="cs-CZ" dirty="0" smtClean="0"/>
              <a:t>Jak je to s tématem sexu na internetu?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Národní centrum bezpečnějšího internetu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Zajímá se o bezpečnost uživatelů internetu („internetový </a:t>
            </a:r>
            <a:r>
              <a:rPr lang="cs-CZ" dirty="0" err="1" smtClean="0"/>
              <a:t>besip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Výzkum</a:t>
            </a:r>
          </a:p>
          <a:p>
            <a:r>
              <a:rPr lang="cs-CZ" dirty="0" smtClean="0"/>
              <a:t>Prevence</a:t>
            </a:r>
          </a:p>
          <a:p>
            <a:r>
              <a:rPr lang="cs-CZ" dirty="0" smtClean="0"/>
              <a:t>Intervence</a:t>
            </a:r>
          </a:p>
          <a:p>
            <a:r>
              <a:rPr lang="cs-CZ" dirty="0" smtClean="0"/>
              <a:t>Konference, vzdělávací aktivity</a:t>
            </a:r>
          </a:p>
          <a:p>
            <a:r>
              <a:rPr lang="cs-CZ" dirty="0" smtClean="0"/>
              <a:t>Soutěže (</a:t>
            </a:r>
            <a:r>
              <a:rPr lang="cs-CZ" dirty="0" smtClean="0">
                <a:solidFill>
                  <a:srgbClr val="FF0000"/>
                </a:solidFill>
              </a:rPr>
              <a:t>SAFER INTERNET DAY, únor 2014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Networking</a:t>
            </a:r>
            <a:endParaRPr lang="cs-CZ" dirty="0" smtClean="0"/>
          </a:p>
          <a:p>
            <a:r>
              <a:rPr lang="cs-CZ" dirty="0" smtClean="0"/>
              <a:t>Členem INSAFE (celoevropská iniciativa – síť NC)</a:t>
            </a:r>
          </a:p>
          <a:p>
            <a:r>
              <a:rPr lang="cs-CZ" dirty="0" smtClean="0"/>
              <a:t>Spolupráce s Google, </a:t>
            </a:r>
            <a:r>
              <a:rPr lang="cs-CZ" dirty="0" err="1" smtClean="0"/>
              <a:t>Facebook</a:t>
            </a:r>
            <a:r>
              <a:rPr lang="cs-CZ" dirty="0" smtClean="0"/>
              <a:t>, Intel, Policie, úřady samosprávy, Rada Evropy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Pro-</a:t>
            </a:r>
            <a:r>
              <a:rPr lang="cs-CZ" dirty="0" err="1" smtClean="0"/>
              <a:t>mia</a:t>
            </a:r>
            <a:r>
              <a:rPr lang="cs-CZ" dirty="0" smtClean="0"/>
              <a:t>, pro-</a:t>
            </a:r>
            <a:r>
              <a:rPr lang="cs-CZ" dirty="0" err="1" smtClean="0"/>
              <a:t>ana</a:t>
            </a:r>
            <a:r>
              <a:rPr lang="cs-CZ" dirty="0" smtClean="0"/>
              <a:t> weby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Co jsou pro-</a:t>
            </a:r>
            <a:r>
              <a:rPr lang="cs-CZ" sz="3600" dirty="0" err="1" smtClean="0"/>
              <a:t>mia</a:t>
            </a:r>
            <a:r>
              <a:rPr lang="cs-CZ" sz="3600" dirty="0" smtClean="0"/>
              <a:t> a pro-</a:t>
            </a:r>
            <a:r>
              <a:rPr lang="cs-CZ" sz="3600" dirty="0" err="1" smtClean="0"/>
              <a:t>ana</a:t>
            </a:r>
            <a:r>
              <a:rPr lang="cs-CZ" sz="3600" dirty="0" smtClean="0"/>
              <a:t> weby?</a:t>
            </a:r>
          </a:p>
          <a:p>
            <a:endParaRPr lang="cs-CZ" sz="3600" dirty="0"/>
          </a:p>
          <a:p>
            <a:r>
              <a:rPr lang="cs-CZ" sz="3600" dirty="0">
                <a:hlinkClick r:id="rId2"/>
              </a:rPr>
              <a:t>http://baryys.blog.cz/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2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Trestná činnost v prostředí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Internet je plný různých druhů podvodného chování (zmínit eon)</a:t>
            </a:r>
          </a:p>
          <a:p>
            <a:r>
              <a:rPr lang="cs-CZ" sz="3600" dirty="0" err="1" smtClean="0"/>
              <a:t>Phishing</a:t>
            </a:r>
            <a:endParaRPr lang="cs-CZ" sz="3600" dirty="0" smtClean="0"/>
          </a:p>
          <a:p>
            <a:r>
              <a:rPr lang="cs-CZ" sz="3600" dirty="0" err="1" smtClean="0"/>
              <a:t>Pharming</a:t>
            </a:r>
            <a:endParaRPr lang="cs-CZ" sz="3600" dirty="0" smtClean="0"/>
          </a:p>
          <a:p>
            <a:r>
              <a:rPr lang="cs-CZ" sz="3600" dirty="0" err="1" smtClean="0"/>
              <a:t>Malware</a:t>
            </a:r>
            <a:r>
              <a:rPr lang="cs-CZ" sz="3600" dirty="0" smtClean="0"/>
              <a:t> obecně</a:t>
            </a:r>
          </a:p>
          <a:p>
            <a:endParaRPr lang="cs-CZ" sz="3600" dirty="0"/>
          </a:p>
          <a:p>
            <a:r>
              <a:rPr lang="cs-CZ" sz="2800" dirty="0" smtClean="0"/>
              <a:t>Máte někdo zkušenost s nějakým druhem podvodu na internetu?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8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Trestná činnost na internetu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7625258" cy="429556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7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Čau. Dostala jsem na tebe email od kamarádky. Už dlouho po tobě koukám a myslím že je škoda, že se neznáme. Ráda bych s tebou někam zašla, když budeš mít čas. Na mail mi prosím neodepisuj, leze mi tam přítel se kterým to stejně neklape ... Mám profil na </a:t>
            </a:r>
            <a:r>
              <a:rPr lang="cs-CZ" dirty="0" err="1"/>
              <a:t>týhle</a:t>
            </a:r>
            <a:r>
              <a:rPr lang="cs-CZ" dirty="0"/>
              <a:t> anonymní seznamce: </a:t>
            </a:r>
            <a:r>
              <a:rPr lang="cs-CZ" u="sng" dirty="0">
                <a:hlinkClick r:id="rId2"/>
              </a:rPr>
              <a:t>http://flirtkontakt.info/?wid=2843&amp;click-sent-id=65727</a:t>
            </a:r>
            <a:r>
              <a:rPr lang="cs-CZ" dirty="0"/>
              <a:t> ... najdeš mě pod přezdívkou sugar4u ... udělej si tam prosím profil a dej si tam fotku ať si můžu </a:t>
            </a:r>
            <a:r>
              <a:rPr lang="cs-CZ" dirty="0" err="1"/>
              <a:t>bejt</a:t>
            </a:r>
            <a:r>
              <a:rPr lang="cs-CZ" dirty="0"/>
              <a:t> jistá že to jsi opravdu ty. Budu se těšit na zprávu od tebe. S pozdravem </a:t>
            </a:r>
            <a:r>
              <a:rPr lang="cs-CZ" dirty="0" smtClean="0"/>
              <a:t>Jana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Antispamový zákon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9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Share\HomeFolders\spidla\My Documents\KB\eHealth\Symantec_spam_by_categ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7" y="1124744"/>
            <a:ext cx="8409479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467600" cy="769360"/>
          </a:xfrm>
        </p:spPr>
        <p:txBody>
          <a:bodyPr/>
          <a:lstStyle/>
          <a:p>
            <a:r>
              <a:rPr lang="cs-CZ" dirty="0" smtClean="0"/>
              <a:t>Statistika SPAM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Zdroj: Symantec INTERNET SECURITY THREAT REPORT 2013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2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trendy v </a:t>
            </a:r>
            <a:r>
              <a:rPr lang="cs-CZ" dirty="0" err="1" smtClean="0"/>
              <a:t>inf</a:t>
            </a:r>
            <a:r>
              <a:rPr lang="cs-CZ" dirty="0" smtClean="0"/>
              <a:t>. kriminalitě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Nárůst útoků na malé a střední firmy</a:t>
            </a:r>
          </a:p>
          <a:p>
            <a:r>
              <a:rPr lang="cs-CZ" sz="3200" dirty="0" smtClean="0"/>
              <a:t>Nárůst (58 %) mobilního </a:t>
            </a:r>
            <a:r>
              <a:rPr lang="cs-CZ" sz="3200" dirty="0" err="1" smtClean="0"/>
              <a:t>malware</a:t>
            </a:r>
            <a:r>
              <a:rPr lang="cs-CZ" sz="3200" dirty="0" smtClean="0"/>
              <a:t> – draze ceněné informace</a:t>
            </a:r>
          </a:p>
          <a:p>
            <a:r>
              <a:rPr lang="cs-CZ" sz="3200" dirty="0" smtClean="0"/>
              <a:t>Zranitelnost nulového dne – </a:t>
            </a:r>
            <a:r>
              <a:rPr lang="cs-CZ" sz="3200" dirty="0" err="1" smtClean="0"/>
              <a:t>Elderwood</a:t>
            </a:r>
            <a:r>
              <a:rPr lang="cs-CZ" sz="3200" dirty="0" smtClean="0"/>
              <a:t> gang</a:t>
            </a:r>
          </a:p>
          <a:p>
            <a:r>
              <a:rPr lang="cs-CZ" sz="3200" dirty="0" smtClean="0"/>
              <a:t>Komercializace </a:t>
            </a:r>
            <a:r>
              <a:rPr lang="cs-CZ" sz="3200" dirty="0" err="1" smtClean="0"/>
              <a:t>DDoS</a:t>
            </a:r>
            <a:r>
              <a:rPr lang="cs-CZ" sz="3200" dirty="0" smtClean="0"/>
              <a:t> útoků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Zdroj</a:t>
            </a:r>
            <a:r>
              <a:rPr lang="cs-CZ" sz="1800" dirty="0"/>
              <a:t>: Symantec INTERNET SECURITY THREAT REPORT 2013</a:t>
            </a:r>
          </a:p>
          <a:p>
            <a:pPr marL="0" indent="0">
              <a:buNone/>
            </a:pPr>
            <a:endParaRPr lang="cs-CZ" sz="36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3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4400" dirty="0" smtClean="0"/>
          </a:p>
          <a:p>
            <a:r>
              <a:rPr lang="cs-CZ" sz="3600" dirty="0" smtClean="0"/>
              <a:t>Co je to sociální síť?</a:t>
            </a:r>
          </a:p>
          <a:p>
            <a:endParaRPr lang="cs-CZ" sz="3600" dirty="0" smtClean="0"/>
          </a:p>
          <a:p>
            <a:r>
              <a:rPr lang="cs-CZ" sz="3600" dirty="0" smtClean="0"/>
              <a:t>Co vy a sociální sítě? Setkali jste se s nějakým problémem? Co vám vadí?</a:t>
            </a:r>
          </a:p>
          <a:p>
            <a:endParaRPr lang="cs-CZ" sz="4400" dirty="0" smtClean="0"/>
          </a:p>
          <a:p>
            <a:pPr marL="0" indent="0">
              <a:buNone/>
            </a:pPr>
            <a:endParaRPr lang="cs-CZ" sz="4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400" dirty="0" smtClean="0"/>
          </a:p>
          <a:p>
            <a:pPr marL="0" indent="0">
              <a:buNone/>
            </a:pPr>
            <a:r>
              <a:rPr lang="cs-CZ" sz="4000" dirty="0" smtClean="0"/>
              <a:t>Sociální sítě jsou místem pro setkávání lidí, sdílení zážitků, obsahu.</a:t>
            </a:r>
            <a:endParaRPr lang="cs-CZ" sz="4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3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Trojí pojetí</a:t>
            </a:r>
          </a:p>
          <a:p>
            <a:pPr lvl="1"/>
            <a:r>
              <a:rPr lang="cs-CZ" sz="3200" dirty="0"/>
              <a:t>p</a:t>
            </a:r>
            <a:r>
              <a:rPr lang="cs-CZ" sz="3200" dirty="0" smtClean="0"/>
              <a:t>ortály pro setkávání lidí, sdílení zážitků, obsahu (</a:t>
            </a:r>
            <a:r>
              <a:rPr lang="cs-CZ" sz="3200" dirty="0" err="1" smtClean="0"/>
              <a:t>Facebook</a:t>
            </a:r>
            <a:r>
              <a:rPr lang="cs-CZ" sz="3200" dirty="0" smtClean="0"/>
              <a:t>, lide.cz)</a:t>
            </a:r>
          </a:p>
          <a:p>
            <a:pPr lvl="1"/>
            <a:r>
              <a:rPr lang="cs-CZ" sz="3200" dirty="0"/>
              <a:t>p</a:t>
            </a:r>
            <a:r>
              <a:rPr lang="cs-CZ" sz="3200" dirty="0" smtClean="0"/>
              <a:t>ortály, kde vědomě zanechám svou digitální stopu a ta je dostupná dalším uživatelům (diskuse iDnes)</a:t>
            </a:r>
          </a:p>
          <a:p>
            <a:pPr lvl="1"/>
            <a:r>
              <a:rPr lang="cs-CZ" sz="3200" dirty="0"/>
              <a:t>i</a:t>
            </a:r>
            <a:r>
              <a:rPr lang="cs-CZ" sz="3200" dirty="0" smtClean="0"/>
              <a:t>nternet (obsah internetu tvoří lidé)</a:t>
            </a:r>
          </a:p>
          <a:p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9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na sociálních sítích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Rizikové oblasti</a:t>
            </a:r>
          </a:p>
          <a:p>
            <a:r>
              <a:rPr lang="cs-CZ" dirty="0" smtClean="0"/>
              <a:t>Zneužití osobních údajů, obsahu (fotografie)</a:t>
            </a:r>
          </a:p>
          <a:p>
            <a:r>
              <a:rPr lang="cs-CZ" dirty="0" smtClean="0"/>
              <a:t>Trestná činnost (podvody, „letím do USA na měsíc“)</a:t>
            </a:r>
          </a:p>
          <a:p>
            <a:r>
              <a:rPr lang="cs-CZ" dirty="0" smtClean="0"/>
              <a:t>Sex (hledání dětské oběti, </a:t>
            </a:r>
            <a:r>
              <a:rPr lang="cs-CZ" dirty="0" err="1" smtClean="0"/>
              <a:t>sexting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Manipulace</a:t>
            </a:r>
          </a:p>
          <a:p>
            <a:r>
              <a:rPr lang="cs-CZ" dirty="0" smtClean="0"/>
              <a:t>Extremismus (</a:t>
            </a:r>
            <a:r>
              <a:rPr lang="cs-CZ" dirty="0" err="1" smtClean="0"/>
              <a:t>hate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smtClean="0"/>
              <a:t>)</a:t>
            </a:r>
            <a:endParaRPr lang="cs-CZ" dirty="0" smtClean="0"/>
          </a:p>
          <a:p>
            <a:r>
              <a:rPr lang="cs-CZ" dirty="0" smtClean="0"/>
              <a:t>Chování – na internetu mohu být někým jiným a mohu se jinak chovat (</a:t>
            </a:r>
            <a:r>
              <a:rPr lang="cs-CZ" dirty="0" err="1" smtClean="0"/>
              <a:t>kyberšikana</a:t>
            </a:r>
            <a:r>
              <a:rPr lang="cs-CZ" dirty="0" smtClean="0"/>
              <a:t>, </a:t>
            </a:r>
            <a:r>
              <a:rPr lang="cs-CZ" dirty="0" err="1" smtClean="0"/>
              <a:t>kybergrooming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Hry na sociálních sítí – závislost (Korejci), peníze</a:t>
            </a:r>
          </a:p>
          <a:p>
            <a:r>
              <a:rPr lang="cs-CZ" dirty="0" smtClean="0"/>
              <a:t>Převlečený marketing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400" dirty="0" smtClean="0"/>
          </a:p>
          <a:p>
            <a:r>
              <a:rPr lang="cs-CZ" sz="4400" dirty="0" smtClean="0"/>
              <a:t>Jak se liší rizika na internetu od těch reálných?</a:t>
            </a:r>
            <a:endParaRPr lang="cs-CZ" sz="4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r>
              <a:rPr lang="cs-CZ" sz="4000" dirty="0" smtClean="0"/>
              <a:t>Pračka bliká půl dne, že doprala, ale protože nemá profil na </a:t>
            </a:r>
            <a:r>
              <a:rPr lang="cs-CZ" sz="4000" dirty="0" err="1" smtClean="0"/>
              <a:t>Facebooku</a:t>
            </a:r>
            <a:r>
              <a:rPr lang="cs-CZ" sz="4000" dirty="0" smtClean="0"/>
              <a:t>, tak si toho nikdo nevšimne.</a:t>
            </a:r>
          </a:p>
          <a:p>
            <a:pPr marL="0" indent="0">
              <a:buNone/>
            </a:pPr>
            <a:endParaRPr lang="cs-CZ" sz="4000" dirty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sz="4800" dirty="0" smtClean="0"/>
              <a:t>4 200 000 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 smtClean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7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Češi 2. nejmladší </a:t>
            </a:r>
          </a:p>
          <a:p>
            <a:pPr marL="0" indent="0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evropský národ </a:t>
            </a:r>
          </a:p>
          <a:p>
            <a:pPr marL="0" indent="0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na FB</a:t>
            </a:r>
          </a:p>
          <a:p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r>
              <a:rPr lang="cs-CZ" sz="3000" dirty="0" smtClean="0"/>
              <a:t>Mladí </a:t>
            </a:r>
            <a:r>
              <a:rPr lang="cs-CZ" sz="3000" dirty="0" err="1"/>
              <a:t>F</a:t>
            </a:r>
            <a:r>
              <a:rPr lang="cs-CZ" sz="3000" dirty="0" err="1" smtClean="0"/>
              <a:t>acebookem</a:t>
            </a:r>
            <a:r>
              <a:rPr lang="cs-CZ" sz="3000" dirty="0" smtClean="0"/>
              <a:t> „žijí“ více než starší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8804"/>
            <a:ext cx="5218750" cy="53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Lucie Hravá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409524" cy="212962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1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Lide.cz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Největší česká sociální síť</a:t>
            </a:r>
          </a:p>
          <a:p>
            <a:r>
              <a:rPr lang="cs-CZ" sz="3600" dirty="0" smtClean="0"/>
              <a:t>Známe především jako chat a seznamka</a:t>
            </a:r>
          </a:p>
          <a:p>
            <a:r>
              <a:rPr lang="cs-CZ" sz="3600" dirty="0" smtClean="0"/>
              <a:t>Diskusní skupiny, srazy</a:t>
            </a:r>
          </a:p>
          <a:p>
            <a:r>
              <a:rPr lang="cs-CZ" sz="3600" dirty="0" smtClean="0"/>
              <a:t>Co ale uživatele nejvíce zajímá?</a:t>
            </a:r>
          </a:p>
          <a:p>
            <a:endParaRPr lang="cs-CZ" sz="3600" dirty="0"/>
          </a:p>
          <a:p>
            <a:r>
              <a:rPr lang="cs-CZ" sz="3600" dirty="0">
                <a:solidFill>
                  <a:srgbClr val="FF0000"/>
                </a:solidFill>
              </a:rPr>
              <a:t>Zrušení chatu???</a:t>
            </a:r>
          </a:p>
          <a:p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0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2" y="485496"/>
            <a:ext cx="7984438" cy="598832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6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Falešný profil – lide.cz (stará verze)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9325"/>
            <a:ext cx="4104456" cy="544405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20731"/>
            <a:ext cx="3312368" cy="53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Lide.cz - seznamka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464847" cy="396586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Sex za peníze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800" dirty="0"/>
              <a:t>Častější nabídky jsou od </a:t>
            </a:r>
            <a:r>
              <a:rPr lang="cs-CZ" sz="2800" dirty="0" smtClean="0"/>
              <a:t>dívek - 77</a:t>
            </a:r>
            <a:r>
              <a:rPr lang="cs-CZ" sz="2800" dirty="0"/>
              <a:t>%</a:t>
            </a:r>
          </a:p>
          <a:p>
            <a:pPr>
              <a:defRPr/>
            </a:pPr>
            <a:r>
              <a:rPr lang="cs-CZ" sz="2800" dirty="0" smtClean="0"/>
              <a:t>Chlapci </a:t>
            </a:r>
            <a:r>
              <a:rPr lang="cs-CZ" sz="2800" dirty="0"/>
              <a:t>přijímají nabídky spíše pasivně</a:t>
            </a:r>
          </a:p>
          <a:p>
            <a:pPr>
              <a:defRPr/>
            </a:pPr>
            <a:r>
              <a:rPr lang="cs-CZ" sz="2800" dirty="0" smtClean="0"/>
              <a:t>Z </a:t>
            </a:r>
            <a:r>
              <a:rPr lang="cs-CZ" sz="2800" dirty="0"/>
              <a:t>1800 oslovených dětí s nabídkou výdělku „pokud se nestydíš“ souhlasilo 21</a:t>
            </a:r>
            <a:r>
              <a:rPr lang="cs-CZ" sz="2800" dirty="0" smtClean="0"/>
              <a:t>% </a:t>
            </a:r>
          </a:p>
          <a:p>
            <a:pPr>
              <a:defRPr/>
            </a:pPr>
            <a:r>
              <a:rPr lang="cs-CZ" sz="2800" dirty="0" smtClean="0"/>
              <a:t>Průměrná </a:t>
            </a:r>
            <a:r>
              <a:rPr lang="cs-CZ" sz="2800" dirty="0"/>
              <a:t>cena </a:t>
            </a:r>
            <a:r>
              <a:rPr lang="cs-CZ" sz="2800" dirty="0" err="1"/>
              <a:t>hetero</a:t>
            </a:r>
            <a:r>
              <a:rPr lang="cs-CZ" sz="2800" dirty="0"/>
              <a:t> sexu 750 Kč, gay nabídky 2700 Kč</a:t>
            </a:r>
            <a:r>
              <a:rPr lang="cs-CZ" sz="2800" dirty="0" smtClean="0"/>
              <a:t>.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Zdroj: Martin Kožíšek, Seznam.cz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2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Typické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</a:pPr>
            <a:r>
              <a:rPr lang="cs-CZ" b="1" dirty="0"/>
              <a:t>Hledám klučinu 12-14 let co se nudí jak já, bez fotky nepište</a:t>
            </a:r>
          </a:p>
          <a:p>
            <a:pPr marL="0" indent="0">
              <a:buFontTx/>
              <a:buNone/>
            </a:pPr>
            <a:r>
              <a:rPr lang="cs-CZ" sz="1800" dirty="0"/>
              <a:t>Dítě většinou nevymezuje věkovou hranici, pokud si chce jen popovídat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b="1" dirty="0"/>
              <a:t>Kluk co se nudí a šel by třeba na </a:t>
            </a:r>
            <a:r>
              <a:rPr lang="cs-CZ" b="1" dirty="0" err="1"/>
              <a:t>webku</a:t>
            </a:r>
            <a:r>
              <a:rPr lang="cs-CZ" b="1" dirty="0"/>
              <a:t>? Kolem 13ti?</a:t>
            </a:r>
          </a:p>
          <a:p>
            <a:pPr marL="0" indent="0">
              <a:buFontTx/>
              <a:buNone/>
            </a:pPr>
            <a:r>
              <a:rPr lang="cs-CZ" sz="1800" dirty="0"/>
              <a:t>Většinou pak ta </a:t>
            </a:r>
            <a:r>
              <a:rPr lang="cs-CZ" sz="1800" dirty="0" err="1"/>
              <a:t>webka</a:t>
            </a:r>
            <a:r>
              <a:rPr lang="cs-CZ" sz="1800" dirty="0"/>
              <a:t> nejde.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b="1" dirty="0"/>
              <a:t>Zajištěný podnikatel hledá…</a:t>
            </a:r>
          </a:p>
          <a:p>
            <a:pPr marL="0" indent="0">
              <a:buFontTx/>
              <a:buNone/>
            </a:pPr>
            <a:endParaRPr lang="cs-CZ" b="1" dirty="0"/>
          </a:p>
          <a:p>
            <a:pPr marL="0" indent="0">
              <a:buFontTx/>
              <a:buNone/>
            </a:pPr>
            <a:r>
              <a:rPr lang="cs-CZ" b="1" dirty="0"/>
              <a:t>Hledám holku, co by se nechala rozmazlovat</a:t>
            </a:r>
          </a:p>
          <a:p>
            <a:pPr marL="0" indent="0">
              <a:buFontTx/>
              <a:buNone/>
            </a:pPr>
            <a:endParaRPr lang="cs-CZ" b="1" dirty="0"/>
          </a:p>
          <a:p>
            <a:pPr marL="0" indent="0">
              <a:buFontTx/>
              <a:buNone/>
            </a:pPr>
            <a:r>
              <a:rPr lang="cs-CZ" b="1" dirty="0"/>
              <a:t>Hledám kluka co by to chtěl zkusit s gayem, nebudeš litovat</a:t>
            </a:r>
          </a:p>
          <a:p>
            <a:pPr marL="0" indent="0">
              <a:buFontTx/>
              <a:buNone/>
            </a:pPr>
            <a:r>
              <a:rPr lang="cs-CZ" sz="1800" dirty="0"/>
              <a:t>Následuje okamžitá nabídka finanční odměny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b="1" dirty="0"/>
              <a:t>Byla jsem se ptát v </a:t>
            </a:r>
            <a:r>
              <a:rPr lang="cs-CZ" b="1" dirty="0" err="1"/>
              <a:t>mekáči</a:t>
            </a:r>
            <a:r>
              <a:rPr lang="cs-CZ" b="1" dirty="0"/>
              <a:t>, ale tam brigádníky nehledají</a:t>
            </a:r>
            <a:r>
              <a:rPr lang="cs-CZ" b="1" dirty="0">
                <a:sym typeface="Wingdings" pitchFamily="2" charset="2"/>
              </a:rPr>
              <a:t></a:t>
            </a:r>
            <a:endParaRPr lang="cs-CZ" b="1" dirty="0"/>
          </a:p>
          <a:p>
            <a:pPr marL="0" indent="0">
              <a:buFontTx/>
              <a:buNone/>
            </a:pPr>
            <a:r>
              <a:rPr lang="cs-CZ" sz="1800" dirty="0"/>
              <a:t>Výzva hozená do vzduchu, následují nabídky na sex za </a:t>
            </a:r>
            <a:r>
              <a:rPr lang="cs-CZ" sz="1800" dirty="0" smtClean="0"/>
              <a:t>peníze</a:t>
            </a:r>
          </a:p>
          <a:p>
            <a:pPr marL="0" indent="0">
              <a:buFontTx/>
              <a:buNone/>
            </a:pPr>
            <a:r>
              <a:rPr lang="cs-CZ" sz="1800" dirty="0" smtClean="0"/>
              <a:t>Zdroj: Martin Kožíšek, Seznam.cz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3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Webcam</a:t>
            </a:r>
            <a:r>
              <a:rPr lang="cs-CZ" dirty="0" smtClean="0"/>
              <a:t> </a:t>
            </a:r>
            <a:r>
              <a:rPr lang="cs-CZ" dirty="0" err="1" smtClean="0"/>
              <a:t>trolling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Podvodné nahrávání </a:t>
            </a:r>
            <a:r>
              <a:rPr lang="cs-CZ" dirty="0" err="1" smtClean="0"/>
              <a:t>videohovoru</a:t>
            </a:r>
            <a:r>
              <a:rPr lang="cs-CZ" dirty="0" smtClean="0"/>
              <a:t> přes různé komunikační programy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How</a:t>
            </a:r>
            <a:r>
              <a:rPr lang="cs-CZ" dirty="0" smtClean="0"/>
              <a:t> to make a </a:t>
            </a:r>
            <a:r>
              <a:rPr lang="cs-CZ" dirty="0" err="1" smtClean="0"/>
              <a:t>fake</a:t>
            </a:r>
            <a:r>
              <a:rPr lang="cs-CZ" dirty="0" smtClean="0"/>
              <a:t> </a:t>
            </a:r>
            <a:r>
              <a:rPr lang="cs-CZ" dirty="0" err="1" smtClean="0"/>
              <a:t>webcam</a:t>
            </a:r>
            <a:r>
              <a:rPr lang="cs-CZ" dirty="0" smtClean="0"/>
              <a:t>…“</a:t>
            </a:r>
          </a:p>
          <a:p>
            <a:r>
              <a:rPr lang="cs-CZ" dirty="0" smtClean="0"/>
              <a:t>Nejpopulárnější záběry chlapci 12 – 16 let</a:t>
            </a:r>
          </a:p>
          <a:p>
            <a:r>
              <a:rPr lang="cs-CZ" dirty="0" smtClean="0"/>
              <a:t>Celosvětový boom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1600" dirty="0" smtClean="0"/>
              <a:t>Zdroj: Martin Kožíšek, Seznam.cz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39</a:t>
            </a:fld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703"/>
            <a:ext cx="3851275" cy="30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Reálný život versus virtuální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Ve virtuálním životě můžeme rozlišit jiná rizika pramenící z</a:t>
            </a:r>
          </a:p>
          <a:p>
            <a:r>
              <a:rPr lang="cs-CZ" sz="3200" dirty="0" smtClean="0"/>
              <a:t>Rozdílného pojetí času a prostoru</a:t>
            </a:r>
          </a:p>
          <a:p>
            <a:r>
              <a:rPr lang="cs-CZ" sz="3200" dirty="0" smtClean="0"/>
              <a:t>Rozdílného chování lidí</a:t>
            </a:r>
          </a:p>
          <a:p>
            <a:r>
              <a:rPr lang="cs-CZ" sz="3200" dirty="0" smtClean="0"/>
              <a:t>Povahy a možností virtuálního prostředí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Virtuální život je pro nás stále více významnější.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ASK.FM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Ideální prostředí pro </a:t>
            </a:r>
            <a:r>
              <a:rPr lang="cs-CZ" sz="3200" dirty="0" err="1" smtClean="0"/>
              <a:t>kyberšikanu</a:t>
            </a:r>
            <a:endParaRPr lang="cs-CZ" sz="3200" dirty="0" smtClean="0"/>
          </a:p>
          <a:p>
            <a:r>
              <a:rPr lang="cs-CZ" sz="3200" dirty="0"/>
              <a:t>V září 2013 mediálně hodně viditelný případ sebevraždy 14 leté dívky vyvolané šikanováním na </a:t>
            </a:r>
            <a:r>
              <a:rPr lang="cs-CZ" sz="3200" b="1" dirty="0"/>
              <a:t>Ask.fm</a:t>
            </a:r>
            <a:r>
              <a:rPr lang="cs-CZ" sz="3200" dirty="0"/>
              <a:t> (60 milionů uživatelů, polovina ve věku pod 18 let)</a:t>
            </a:r>
          </a:p>
          <a:p>
            <a:endParaRPr lang="cs-CZ" sz="3200" dirty="0" smtClean="0"/>
          </a:p>
          <a:p>
            <a:r>
              <a:rPr lang="cs-CZ" sz="3200" dirty="0" err="1" smtClean="0"/>
              <a:t>Self-cyberbullying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5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ASK.FM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41</a:t>
            </a:fld>
            <a:endParaRPr lang="cs-CZ" dirty="0"/>
          </a:p>
        </p:txBody>
      </p:sp>
      <p:pic>
        <p:nvPicPr>
          <p:cNvPr id="1026" name="Picture 2" descr="http://www.theatlanticwire.com/static/img/upload/2013/08/07/rendered/fd7bf8edbe68d0753ac2510bceca8c85_400x2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31816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YouTube</a:t>
            </a:r>
            <a:r>
              <a:rPr lang="cs-CZ" dirty="0" smtClean="0"/>
              <a:t> jako sociální síť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Videa s nádechem extremismu – historická, sociální problémy </a:t>
            </a:r>
            <a:r>
              <a:rPr lang="cs-CZ" dirty="0" smtClean="0"/>
              <a:t>(České Budějovice)</a:t>
            </a:r>
            <a:endParaRPr lang="cs-CZ" dirty="0"/>
          </a:p>
          <a:p>
            <a:r>
              <a:rPr lang="cs-CZ" dirty="0"/>
              <a:t>Videa typu „jak vytočit učitele“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„Schopný režisér dokáže natočit vše, jak potřebuje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Veledůležité jsou komentáře pod videy</a:t>
            </a:r>
            <a:endParaRPr lang="cs-CZ" dirty="0"/>
          </a:p>
          <a:p>
            <a:r>
              <a:rPr lang="cs-CZ" dirty="0" smtClean="0"/>
              <a:t>Bezpečný režim </a:t>
            </a:r>
            <a:r>
              <a:rPr lang="cs-CZ" smtClean="0"/>
              <a:t>YouTube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5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elepresenceoptions.com/images/vib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28" y="1988840"/>
            <a:ext cx="2520672" cy="16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aplikace, které „frčí“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4800" dirty="0" err="1" smtClean="0"/>
              <a:t>Whatsapp</a:t>
            </a:r>
            <a:endParaRPr lang="cs-CZ" sz="4800" dirty="0" smtClean="0"/>
          </a:p>
          <a:p>
            <a:r>
              <a:rPr lang="cs-CZ" sz="4800" dirty="0" err="1" smtClean="0"/>
              <a:t>Viber</a:t>
            </a:r>
            <a:endParaRPr lang="cs-CZ" sz="4800" dirty="0" smtClean="0"/>
          </a:p>
          <a:p>
            <a:r>
              <a:rPr lang="cs-CZ" sz="4800" dirty="0" err="1" smtClean="0"/>
              <a:t>Snapchat</a:t>
            </a:r>
            <a:endParaRPr lang="cs-CZ" sz="4800" dirty="0" smtClean="0"/>
          </a:p>
          <a:p>
            <a:r>
              <a:rPr lang="cs-CZ" sz="4800" dirty="0" err="1" smtClean="0"/>
              <a:t>Instagram</a:t>
            </a:r>
            <a:endParaRPr lang="cs-CZ" sz="4800" dirty="0" smtClean="0"/>
          </a:p>
          <a:p>
            <a:r>
              <a:rPr lang="cs-CZ" sz="4800" dirty="0" smtClean="0"/>
              <a:t>Vine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pPr/>
              <a:t>43</a:t>
            </a:fld>
            <a:endParaRPr lang="cs-CZ" dirty="0"/>
          </a:p>
        </p:txBody>
      </p:sp>
      <p:pic>
        <p:nvPicPr>
          <p:cNvPr id="1026" name="Picture 2" descr="http://media.whatsapp.com/directory/logos/Bitmap/-thumbnails/logo-bw-vertical.png?rnd=1378422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06358"/>
            <a:ext cx="2736304" cy="17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iztraffic.com/wp-content/uploads/2014/11/Snapchat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13" y="2996952"/>
            <a:ext cx="1296531" cy="129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searchenginejournal.com/wp-content/uploads/2014/03/Instagram-logo-0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72" y="3924944"/>
            <a:ext cx="1376264" cy="1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vine.co/static/images/vine_glyph_2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90869"/>
            <a:ext cx="1432047" cy="1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Mapy jako sociální síť?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Zde má „profil“ např. váš dům, vaše auto</a:t>
            </a:r>
          </a:p>
          <a:p>
            <a:r>
              <a:rPr lang="cs-CZ" dirty="0" smtClean="0"/>
              <a:t>Mapy.cz – letecké snímky, ptačí pohled</a:t>
            </a:r>
          </a:p>
          <a:p>
            <a:r>
              <a:rPr lang="cs-CZ" dirty="0" smtClean="0"/>
              <a:t>Google </a:t>
            </a:r>
            <a:r>
              <a:rPr lang="cs-CZ" dirty="0" err="1" smtClean="0"/>
              <a:t>maps</a:t>
            </a:r>
            <a:r>
              <a:rPr lang="cs-CZ" dirty="0" smtClean="0"/>
              <a:t> – satelitní a letecké snímky, street </a:t>
            </a:r>
            <a:r>
              <a:rPr lang="cs-CZ" dirty="0" err="1" smtClean="0"/>
              <a:t>view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Anglie – kostely</a:t>
            </a:r>
          </a:p>
          <a:p>
            <a:r>
              <a:rPr lang="cs-CZ" dirty="0" smtClean="0"/>
              <a:t>Rozvod díky street </a:t>
            </a:r>
            <a:r>
              <a:rPr lang="cs-CZ" dirty="0" err="1" smtClean="0"/>
              <a:t>view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maps</a:t>
            </a:r>
            <a:r>
              <a:rPr lang="cs-CZ" dirty="0" smtClean="0"/>
              <a:t> – street </a:t>
            </a:r>
            <a:r>
              <a:rPr lang="cs-CZ" dirty="0" err="1" smtClean="0"/>
              <a:t>view</a:t>
            </a:r>
            <a:r>
              <a:rPr lang="cs-CZ" dirty="0" smtClean="0"/>
              <a:t> (Mnichov)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3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Vkontakte.ru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pPr/>
              <a:t>46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8352"/>
            <a:ext cx="6768752" cy="51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dále </a:t>
            </a:r>
            <a:r>
              <a:rPr lang="cs-CZ" dirty="0" err="1" smtClean="0"/>
              <a:t>vkontakte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pPr/>
              <a:t>47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6480720" cy="5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řešit problémy?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Uchovávat důkazy v odpovídající formě</a:t>
            </a:r>
          </a:p>
          <a:p>
            <a:r>
              <a:rPr lang="cs-CZ" dirty="0" smtClean="0"/>
              <a:t>Informování vedení školy, výchovného poradce, PPP, OSPOD, rodičů</a:t>
            </a:r>
          </a:p>
          <a:p>
            <a:r>
              <a:rPr lang="cs-CZ" dirty="0" smtClean="0"/>
              <a:t>Kontaktování provozovatele webu (nahlášení)</a:t>
            </a:r>
          </a:p>
          <a:p>
            <a:r>
              <a:rPr lang="cs-CZ" dirty="0" smtClean="0"/>
              <a:t>Kontaktování horké linky </a:t>
            </a:r>
            <a:r>
              <a:rPr lang="cs-CZ" dirty="0" smtClean="0">
                <a:hlinkClick r:id="rId2"/>
              </a:rPr>
              <a:t>www.horkalinka.net</a:t>
            </a:r>
            <a:r>
              <a:rPr lang="cs-CZ" dirty="0" smtClean="0"/>
              <a:t> </a:t>
            </a:r>
          </a:p>
          <a:p>
            <a:r>
              <a:rPr lang="cs-CZ" dirty="0" smtClean="0"/>
              <a:t>Kontaktování policie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Trestní odpovědnost při neoznámení trestného činu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6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pro uživatele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Obezřetně nakládat se svými osobními údaji</a:t>
            </a:r>
          </a:p>
          <a:p>
            <a:r>
              <a:rPr lang="cs-CZ" dirty="0" smtClean="0"/>
              <a:t>Číst podmínky užívání, zejména co se týče poskytování osobních údajů třetím stranám</a:t>
            </a:r>
          </a:p>
          <a:p>
            <a:r>
              <a:rPr lang="cs-CZ" dirty="0" smtClean="0"/>
              <a:t>Uchovat soukromé to, co chcete, aby soukromé zůstalo</a:t>
            </a:r>
          </a:p>
          <a:p>
            <a:r>
              <a:rPr lang="cs-CZ" dirty="0" smtClean="0"/>
              <a:t>Zachovat chladnou hlavu, neoplácet stejnou mincí</a:t>
            </a:r>
          </a:p>
          <a:p>
            <a:r>
              <a:rPr lang="cs-CZ" dirty="0" smtClean="0"/>
              <a:t>Nedělat na internetu to, co byste nedělali v reálném životě</a:t>
            </a:r>
          </a:p>
          <a:p>
            <a:r>
              <a:rPr lang="cs-CZ" dirty="0" smtClean="0"/>
              <a:t>Čas od času se podívat, co o sobě na internetu najdete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1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err="1" smtClean="0"/>
              <a:t>Drsnej</a:t>
            </a:r>
            <a:r>
              <a:rPr lang="cs-CZ" dirty="0" smtClean="0"/>
              <a:t> rozchod v Praze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youtu.be/xbE_JkJYG_o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5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27182" cy="490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0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Kvalitní a aktualizovaný antivirový program</a:t>
            </a:r>
          </a:p>
          <a:p>
            <a:r>
              <a:rPr lang="cs-CZ" sz="2800" dirty="0" smtClean="0"/>
              <a:t>Pravidelně aktualizovaný operační systém</a:t>
            </a:r>
          </a:p>
          <a:p>
            <a:r>
              <a:rPr lang="cs-CZ" sz="2800" dirty="0" smtClean="0"/>
              <a:t>Aktivovaná brána firewall</a:t>
            </a:r>
          </a:p>
          <a:p>
            <a:r>
              <a:rPr lang="cs-CZ" sz="2800" dirty="0" smtClean="0"/>
              <a:t>Další nástroje (</a:t>
            </a:r>
            <a:r>
              <a:rPr lang="cs-CZ" sz="2800" dirty="0" err="1" smtClean="0"/>
              <a:t>antispyware</a:t>
            </a:r>
            <a:r>
              <a:rPr lang="cs-CZ" sz="2800" dirty="0" smtClean="0"/>
              <a:t> – POZOR!!!)</a:t>
            </a:r>
          </a:p>
          <a:p>
            <a:r>
              <a:rPr lang="cs-CZ" sz="2800" dirty="0" smtClean="0"/>
              <a:t>Rodičovská kontrola – Strážce internetu (čas, filtrace B/W)</a:t>
            </a:r>
          </a:p>
          <a:p>
            <a:endParaRPr lang="cs-CZ" sz="2800" dirty="0"/>
          </a:p>
          <a:p>
            <a:r>
              <a:rPr lang="cs-CZ" sz="2800" dirty="0" smtClean="0"/>
              <a:t>Zabezpečení zařízení…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>
                <a:hlinkClick r:id="rId2"/>
              </a:rPr>
              <a:t>www.saferinternet.cz</a:t>
            </a:r>
            <a:r>
              <a:rPr lang="cs-CZ" sz="3200" dirty="0"/>
              <a:t> </a:t>
            </a:r>
            <a:r>
              <a:rPr lang="cs-CZ" sz="3200" dirty="0" smtClean="0"/>
              <a:t>aktuality</a:t>
            </a:r>
          </a:p>
          <a:p>
            <a:endParaRPr lang="cs-CZ" sz="3200" dirty="0"/>
          </a:p>
          <a:p>
            <a:r>
              <a:rPr lang="cs-CZ" sz="3200" dirty="0">
                <a:hlinkClick r:id="rId3"/>
              </a:rPr>
              <a:t>www.ncbi.cz</a:t>
            </a:r>
            <a:r>
              <a:rPr lang="cs-CZ" sz="3200" dirty="0"/>
              <a:t> </a:t>
            </a:r>
            <a:r>
              <a:rPr lang="cs-CZ" sz="3200" dirty="0" err="1" smtClean="0"/>
              <a:t>newsletter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>
                <a:hlinkClick r:id="rId4"/>
              </a:rPr>
              <a:t>www.bezpecne-online.cz</a:t>
            </a:r>
            <a:r>
              <a:rPr lang="cs-CZ" sz="3200" dirty="0" smtClean="0"/>
              <a:t> metodiky</a:t>
            </a:r>
          </a:p>
          <a:p>
            <a:endParaRPr lang="cs-CZ" sz="3200" dirty="0"/>
          </a:p>
          <a:p>
            <a:r>
              <a:rPr lang="cs-CZ" sz="3200" dirty="0" smtClean="0">
                <a:hlinkClick r:id="rId5"/>
              </a:rPr>
              <a:t>www.horkalinka.net</a:t>
            </a:r>
            <a:r>
              <a:rPr lang="cs-CZ" sz="3200" dirty="0" smtClean="0"/>
              <a:t> kontaktní místo</a:t>
            </a:r>
          </a:p>
          <a:p>
            <a:endParaRPr lang="cs-CZ" sz="3200" dirty="0"/>
          </a:p>
          <a:p>
            <a:r>
              <a:rPr lang="cs-CZ" sz="3200" dirty="0" smtClean="0">
                <a:hlinkClick r:id="rId6"/>
              </a:rPr>
              <a:t>www.facebook.com/saferinternet.cz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dirty="0" smtClean="0"/>
              <a:t>Kniha Bezpečnost dětí na </a:t>
            </a:r>
            <a:r>
              <a:rPr lang="cs-CZ" sz="3200" dirty="0" smtClean="0"/>
              <a:t>internetu</a:t>
            </a:r>
          </a:p>
          <a:p>
            <a:r>
              <a:rPr lang="cs-CZ" sz="3200" dirty="0" smtClean="0"/>
              <a:t>Kniha </a:t>
            </a:r>
            <a:r>
              <a:rPr lang="cs-CZ" sz="3200" dirty="0" err="1" smtClean="0"/>
              <a:t>Hustej</a:t>
            </a:r>
            <a:r>
              <a:rPr lang="cs-CZ" sz="3200" dirty="0" smtClean="0"/>
              <a:t> Internet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1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využitelné v knihovnách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Má Vaše knihovna stránku na </a:t>
            </a:r>
            <a:r>
              <a:rPr lang="cs-CZ" dirty="0" err="1" smtClean="0"/>
              <a:t>Facebooku</a:t>
            </a:r>
            <a:r>
              <a:rPr lang="cs-CZ" dirty="0" smtClean="0"/>
              <a:t>?</a:t>
            </a:r>
          </a:p>
          <a:p>
            <a:r>
              <a:rPr lang="cs-CZ" dirty="0" err="1" smtClean="0">
                <a:hlinkClick r:id="rId2"/>
              </a:rPr>
              <a:t>Doodle</a:t>
            </a:r>
            <a:r>
              <a:rPr lang="cs-CZ" dirty="0" smtClean="0"/>
              <a:t> – Online </a:t>
            </a:r>
            <a:r>
              <a:rPr lang="cs-CZ" dirty="0" err="1" smtClean="0"/>
              <a:t>poll</a:t>
            </a:r>
            <a:r>
              <a:rPr lang="cs-CZ" dirty="0" smtClean="0"/>
              <a:t> (hlasování)</a:t>
            </a:r>
          </a:p>
          <a:p>
            <a:r>
              <a:rPr lang="cs-CZ" dirty="0" err="1" smtClean="0">
                <a:hlinkClick r:id="rId3"/>
              </a:rPr>
              <a:t>Prezi</a:t>
            </a:r>
            <a:r>
              <a:rPr lang="cs-CZ" dirty="0" smtClean="0"/>
              <a:t> – nástroj pro tvorbu prezentací</a:t>
            </a:r>
          </a:p>
          <a:p>
            <a:r>
              <a:rPr lang="cs-CZ" dirty="0" err="1" smtClean="0">
                <a:hlinkClick r:id="rId4"/>
              </a:rPr>
              <a:t>PowToon</a:t>
            </a:r>
            <a:r>
              <a:rPr lang="cs-CZ" dirty="0" smtClean="0"/>
              <a:t> – nástroj pro tvorbu prezentací</a:t>
            </a:r>
          </a:p>
          <a:p>
            <a:r>
              <a:rPr lang="cs-CZ" dirty="0" err="1" smtClean="0">
                <a:hlinkClick r:id="rId5"/>
              </a:rPr>
              <a:t>WordPress</a:t>
            </a:r>
            <a:r>
              <a:rPr lang="cs-CZ" dirty="0" smtClean="0"/>
              <a:t> – webové stránky, blog (snadno a rychle)</a:t>
            </a:r>
          </a:p>
          <a:p>
            <a:r>
              <a:rPr lang="cs-CZ" dirty="0" err="1" smtClean="0">
                <a:hlinkClick r:id="rId6"/>
              </a:rPr>
              <a:t>Blogger</a:t>
            </a:r>
            <a:r>
              <a:rPr lang="cs-CZ" dirty="0" smtClean="0"/>
              <a:t> – platforma pro blogování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8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5760" lvl="1" indent="0">
              <a:buNone/>
            </a:pPr>
            <a:endParaRPr lang="cs-CZ" dirty="0" smtClean="0"/>
          </a:p>
          <a:p>
            <a:pPr marL="365760" lvl="1" indent="0">
              <a:buNone/>
            </a:pPr>
            <a:r>
              <a:rPr lang="cs-CZ" sz="2800" dirty="0" smtClean="0"/>
              <a:t>Roman Máca, </a:t>
            </a:r>
            <a:r>
              <a:rPr lang="cs-CZ" sz="2800" dirty="0" smtClean="0">
                <a:hlinkClick r:id="rId2"/>
              </a:rPr>
              <a:t>maca@saferinternet.cz</a:t>
            </a:r>
          </a:p>
          <a:p>
            <a:pPr marL="0" indent="0">
              <a:buNone/>
            </a:pPr>
            <a:endParaRPr lang="cs-CZ" sz="2800" dirty="0" smtClean="0">
              <a:hlinkClick r:id="rId2"/>
            </a:endParaRPr>
          </a:p>
          <a:p>
            <a:pPr marL="0" indent="0">
              <a:buNone/>
            </a:pPr>
            <a:endParaRPr lang="cs-CZ" sz="2800" dirty="0">
              <a:hlinkClick r:id="rId2"/>
            </a:endParaRPr>
          </a:p>
          <a:p>
            <a:pPr marL="0" indent="0">
              <a:buNone/>
            </a:pPr>
            <a:endParaRPr lang="cs-CZ" sz="2800" dirty="0">
              <a:hlinkClick r:id="rId2"/>
            </a:endParaRPr>
          </a:p>
          <a:p>
            <a:r>
              <a:rPr lang="cs-CZ" sz="2800" dirty="0" smtClean="0">
                <a:hlinkClick r:id="rId3"/>
              </a:rPr>
              <a:t>www.saferinternet.cz</a:t>
            </a:r>
            <a:r>
              <a:rPr lang="cs-CZ" sz="2800" dirty="0" smtClean="0"/>
              <a:t> </a:t>
            </a:r>
          </a:p>
          <a:p>
            <a:r>
              <a:rPr lang="cs-CZ" sz="2800" dirty="0" smtClean="0">
                <a:hlinkClick r:id="rId4"/>
              </a:rPr>
              <a:t>www.ncbi.cz</a:t>
            </a:r>
            <a:r>
              <a:rPr lang="cs-CZ" sz="2800" dirty="0" smtClean="0"/>
              <a:t> </a:t>
            </a:r>
          </a:p>
          <a:p>
            <a:r>
              <a:rPr lang="cs-CZ" sz="2800" dirty="0" smtClean="0">
                <a:hlinkClick r:id="rId5"/>
              </a:rPr>
              <a:t>www.bezpecne-online.cz</a:t>
            </a:r>
            <a:endParaRPr lang="cs-CZ" sz="2800" dirty="0" smtClean="0"/>
          </a:p>
          <a:p>
            <a:r>
              <a:rPr lang="cs-CZ" sz="2800" dirty="0" smtClean="0">
                <a:hlinkClick r:id="rId6"/>
              </a:rPr>
              <a:t>www.horkalinka.net</a:t>
            </a:r>
            <a:endParaRPr lang="cs-CZ" sz="2800" dirty="0" smtClean="0"/>
          </a:p>
          <a:p>
            <a:r>
              <a:rPr lang="cs-CZ" sz="2800" dirty="0" smtClean="0">
                <a:hlinkClick r:id="rId7"/>
              </a:rPr>
              <a:t>www.facebook.com/saferinternet.cz</a:t>
            </a: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10th </a:t>
            </a:r>
            <a:r>
              <a:rPr lang="cs-CZ" b="1" dirty="0" err="1" smtClean="0"/>
              <a:t>December</a:t>
            </a:r>
            <a:r>
              <a:rPr lang="cs-CZ" b="1" dirty="0" smtClean="0"/>
              <a:t> – </a:t>
            </a:r>
            <a:r>
              <a:rPr lang="cs-CZ" b="1" dirty="0" err="1" smtClean="0"/>
              <a:t>Human</a:t>
            </a:r>
            <a:r>
              <a:rPr lang="cs-CZ" b="1" dirty="0" smtClean="0"/>
              <a:t> </a:t>
            </a:r>
            <a:r>
              <a:rPr lang="cs-CZ" b="1" dirty="0" err="1" smtClean="0"/>
              <a:t>Rights</a:t>
            </a:r>
            <a:r>
              <a:rPr lang="cs-CZ" b="1" dirty="0" smtClean="0"/>
              <a:t> </a:t>
            </a:r>
            <a:r>
              <a:rPr lang="cs-CZ" b="1" dirty="0" err="1" smtClean="0"/>
              <a:t>Day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endParaRPr lang="cs-CZ" dirty="0">
              <a:hlinkClick r:id="rId2"/>
            </a:endParaRP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 algn="ctr">
              <a:buNone/>
            </a:pPr>
            <a:r>
              <a:rPr lang="cs-CZ" b="1" dirty="0" smtClean="0">
                <a:hlinkClick r:id="rId2"/>
              </a:rPr>
              <a:t>www.facebook.com/protinenavisti.cz</a:t>
            </a: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>
                <a:hlinkClick r:id="rId3"/>
              </a:rPr>
              <a:t>www.protinenavisti.cz</a:t>
            </a:r>
            <a:r>
              <a:rPr lang="cs-CZ" b="1" dirty="0" smtClean="0"/>
              <a:t> 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556792"/>
            <a:ext cx="8316416" cy="35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2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/>
              <a:t>Mládež (</a:t>
            </a:r>
            <a:r>
              <a:rPr lang="cs-CZ" dirty="0"/>
              <a:t>Nedělají „řidičák“ na internet, </a:t>
            </a:r>
            <a:r>
              <a:rPr lang="cs-CZ" dirty="0" smtClean="0"/>
              <a:t>nezahrnuto v ICT)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ižší smysl pro zodpovědnost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eřeší soukromí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eřeší budoucnost</a:t>
            </a:r>
          </a:p>
          <a:p>
            <a:r>
              <a:rPr lang="cs-CZ" dirty="0" smtClean="0"/>
              <a:t>Sociálně ohrožení jedinci v rámci</a:t>
            </a:r>
          </a:p>
          <a:p>
            <a:pPr lvl="1"/>
            <a:r>
              <a:rPr lang="cs-CZ" dirty="0" smtClean="0"/>
              <a:t>rodiny – únik z reality, tvorba vlastního světa</a:t>
            </a:r>
          </a:p>
          <a:p>
            <a:pPr lvl="1"/>
            <a:r>
              <a:rPr lang="cs-CZ" dirty="0" smtClean="0"/>
              <a:t>komunity obecně (osamělá žena – sňatkový podvodník, ostatními nepřijímaný spolužák)</a:t>
            </a:r>
          </a:p>
          <a:p>
            <a:pPr lvl="1"/>
            <a:r>
              <a:rPr lang="cs-CZ" dirty="0"/>
              <a:t>f</a:t>
            </a:r>
            <a:r>
              <a:rPr lang="cs-CZ" dirty="0" smtClean="0"/>
              <a:t>inanční situace – „prodávání se“ s nástupem krize více</a:t>
            </a:r>
          </a:p>
          <a:p>
            <a:r>
              <a:rPr lang="cs-CZ" dirty="0" smtClean="0"/>
              <a:t>V budoucnu důchodci???</a:t>
            </a:r>
          </a:p>
          <a:p>
            <a:endParaRPr lang="cs-CZ" dirty="0"/>
          </a:p>
          <a:p>
            <a:r>
              <a:rPr lang="cs-CZ" dirty="0" smtClean="0"/>
              <a:t>Pozn. podvodnice z Karviné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9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stopa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Informace s vypovídací hodnotou o uživateli zaznamenaná v digitálním prostředí</a:t>
            </a:r>
          </a:p>
          <a:p>
            <a:endParaRPr lang="cs-CZ" dirty="0"/>
          </a:p>
          <a:p>
            <a:r>
              <a:rPr lang="cs-CZ" dirty="0" smtClean="0"/>
              <a:t>Vědomá (</a:t>
            </a:r>
            <a:r>
              <a:rPr lang="cs-CZ" dirty="0" err="1" smtClean="0"/>
              <a:t>nick</a:t>
            </a:r>
            <a:r>
              <a:rPr lang="cs-CZ" dirty="0" smtClean="0"/>
              <a:t>, jméno, email atd.)</a:t>
            </a:r>
          </a:p>
          <a:p>
            <a:r>
              <a:rPr lang="cs-CZ" dirty="0" smtClean="0"/>
              <a:t>Nevědomá (IP adresa, MAC adresa, </a:t>
            </a:r>
            <a:r>
              <a:rPr lang="cs-CZ" dirty="0" err="1" smtClean="0"/>
              <a:t>metadata</a:t>
            </a:r>
            <a:r>
              <a:rPr lang="cs-CZ" dirty="0" smtClean="0"/>
              <a:t> obecně, </a:t>
            </a:r>
            <a:r>
              <a:rPr lang="cs-CZ" b="1" dirty="0" smtClean="0"/>
              <a:t>informace, co dá o nás na internet někdo jiný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Př. </a:t>
            </a:r>
            <a:r>
              <a:rPr lang="cs-CZ" smtClean="0"/>
              <a:t>živnostník </a:t>
            </a:r>
            <a:r>
              <a:rPr lang="cs-CZ" dirty="0" smtClean="0"/>
              <a:t>– v rejstříku nalezneme adresu, RČ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7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Kyberšikana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dirty="0" smtClean="0"/>
              <a:t>Co je to </a:t>
            </a:r>
            <a:r>
              <a:rPr lang="cs-CZ" sz="3600" dirty="0" err="1" smtClean="0"/>
              <a:t>kyberšikana</a:t>
            </a:r>
            <a:r>
              <a:rPr lang="cs-CZ" sz="3600" dirty="0" smtClean="0"/>
              <a:t>?</a:t>
            </a:r>
          </a:p>
          <a:p>
            <a:endParaRPr lang="cs-CZ" sz="3600" dirty="0" smtClean="0"/>
          </a:p>
          <a:p>
            <a:r>
              <a:rPr lang="cs-CZ" sz="3600" dirty="0" smtClean="0"/>
              <a:t>Čím se liší od „klasické“ šikany?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6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Kyberšikana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Kyberšikana</a:t>
            </a:r>
            <a:r>
              <a:rPr lang="cs-CZ" dirty="0" smtClean="0"/>
              <a:t> je šikana realizovaná prostřednictvím moderních informačních technologií</a:t>
            </a:r>
          </a:p>
          <a:p>
            <a:r>
              <a:rPr lang="cs-CZ" dirty="0" smtClean="0"/>
              <a:t>Čím se liší?</a:t>
            </a:r>
          </a:p>
          <a:p>
            <a:pPr lvl="1"/>
            <a:r>
              <a:rPr lang="cs-CZ" dirty="0" smtClean="0"/>
              <a:t>Je snadné stát se útočníkem</a:t>
            </a:r>
          </a:p>
          <a:p>
            <a:pPr lvl="1"/>
            <a:r>
              <a:rPr lang="cs-CZ" dirty="0" smtClean="0"/>
              <a:t>Anonymita</a:t>
            </a:r>
          </a:p>
          <a:p>
            <a:pPr lvl="1"/>
            <a:r>
              <a:rPr lang="cs-CZ" dirty="0" smtClean="0"/>
              <a:t>Obtížněji rozpoznatelná (fyzické příznaky)</a:t>
            </a:r>
          </a:p>
          <a:p>
            <a:pPr lvl="1"/>
            <a:r>
              <a:rPr lang="cs-CZ" dirty="0" smtClean="0"/>
              <a:t>Časově a prostorově neomezená</a:t>
            </a:r>
          </a:p>
          <a:p>
            <a:pPr lvl="1"/>
            <a:r>
              <a:rPr lang="cs-CZ" dirty="0" smtClean="0"/>
              <a:t>Útočníků může být více, aniž si to uvědomují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Tipy pro vyhledávání </a:t>
            </a:r>
            <a:r>
              <a:rPr lang="cs-CZ" dirty="0" err="1" smtClean="0"/>
              <a:t>kyberšikany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0A4BAC-1F8C-434D-966F-C3960798534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5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on for viva template">
  <a:themeElements>
    <a:clrScheme name="TF_template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TF_template">
      <a:majorFont>
        <a:latin typeface="Telefonica Headline Light"/>
        <a:ea typeface="Arial Unicode MS"/>
        <a:cs typeface="Arial Unicode MS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TF_template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template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4072</TotalTime>
  <Words>1590</Words>
  <Application>Microsoft Office PowerPoint</Application>
  <PresentationFormat>Předvádění na obrazovce (4:3)</PresentationFormat>
  <Paragraphs>399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54</vt:i4>
      </vt:variant>
    </vt:vector>
  </HeadingPairs>
  <TitlesOfParts>
    <vt:vector size="57" baseType="lpstr">
      <vt:lpstr>Arkýř</vt:lpstr>
      <vt:lpstr>option for viva template</vt:lpstr>
      <vt:lpstr>Motiv systému Office</vt:lpstr>
      <vt:lpstr>(NE)BEZPEČNÝ   INTERNET</vt:lpstr>
      <vt:lpstr>Národní centrum bezpečnějšího internetu</vt:lpstr>
      <vt:lpstr>Prezentace aplikace PowerPoint</vt:lpstr>
      <vt:lpstr>Reálný život versus virtuální život</vt:lpstr>
      <vt:lpstr>Drsnej rozchod v Praze</vt:lpstr>
      <vt:lpstr>Rizikové skupiny</vt:lpstr>
      <vt:lpstr>Digitální stopa</vt:lpstr>
      <vt:lpstr>Kyberšikana</vt:lpstr>
      <vt:lpstr>Kyberšikana</vt:lpstr>
      <vt:lpstr>Nástroje kyberšikany</vt:lpstr>
      <vt:lpstr>Kybergrooming</vt:lpstr>
      <vt:lpstr>Kybergrooming</vt:lpstr>
      <vt:lpstr>Sociální inženýrství</vt:lpstr>
      <vt:lpstr>Kyberstalking</vt:lpstr>
      <vt:lpstr>Kyberstalking</vt:lpstr>
      <vt:lpstr>Happy slapping</vt:lpstr>
      <vt:lpstr>Happy slapping</vt:lpstr>
      <vt:lpstr>Sexting</vt:lpstr>
      <vt:lpstr>Sexting</vt:lpstr>
      <vt:lpstr>Pro-mia, pro-ana weby</vt:lpstr>
      <vt:lpstr>Trestná činnost v prostředí internetu</vt:lpstr>
      <vt:lpstr>Trestná činnost na internetu</vt:lpstr>
      <vt:lpstr>Spam</vt:lpstr>
      <vt:lpstr>Statistika SPAM</vt:lpstr>
      <vt:lpstr>Nové trendy v inf. kriminalitě</vt:lpstr>
      <vt:lpstr>Sociální sítě</vt:lpstr>
      <vt:lpstr>Sociální sítě</vt:lpstr>
      <vt:lpstr>Sociální sítě</vt:lpstr>
      <vt:lpstr>Bezpečnost na sociálních sítích</vt:lpstr>
      <vt:lpstr>Facebook</vt:lpstr>
      <vt:lpstr>Facebook</vt:lpstr>
      <vt:lpstr>Lucie Hravá </vt:lpstr>
      <vt:lpstr>Lide.cz</vt:lpstr>
      <vt:lpstr>Prezentace aplikace PowerPoint</vt:lpstr>
      <vt:lpstr>Falešný profil – lide.cz (stará verze)</vt:lpstr>
      <vt:lpstr>Lide.cz - seznamka</vt:lpstr>
      <vt:lpstr>Sex za peníze</vt:lpstr>
      <vt:lpstr>Typické výzvy</vt:lpstr>
      <vt:lpstr>Webcam trolling</vt:lpstr>
      <vt:lpstr>ASK.FM</vt:lpstr>
      <vt:lpstr>ASK.FM</vt:lpstr>
      <vt:lpstr>YouTube jako sociální síť</vt:lpstr>
      <vt:lpstr>Mobilní aplikace, které „frčí“</vt:lpstr>
      <vt:lpstr>Mapy jako sociální síť?</vt:lpstr>
      <vt:lpstr>Google maps – street view (Mnichov)</vt:lpstr>
      <vt:lpstr>Vkontakte.ru</vt:lpstr>
      <vt:lpstr>… dále vkontakte</vt:lpstr>
      <vt:lpstr>Jak řešit problémy?</vt:lpstr>
      <vt:lpstr>Doporučení pro uživatele</vt:lpstr>
      <vt:lpstr>Technická doporučení</vt:lpstr>
      <vt:lpstr>Zdroje informací</vt:lpstr>
      <vt:lpstr>Nástroje využitelné v knihovnách</vt:lpstr>
      <vt:lpstr>Děkuji za pozornost </vt:lpstr>
      <vt:lpstr>10th December – Human Rights 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</dc:title>
  <dc:creator>superman</dc:creator>
  <cp:lastModifiedBy>Roman Máca</cp:lastModifiedBy>
  <cp:revision>219</cp:revision>
  <cp:lastPrinted>2012-09-11T08:09:14Z</cp:lastPrinted>
  <dcterms:created xsi:type="dcterms:W3CDTF">2012-08-30T10:46:35Z</dcterms:created>
  <dcterms:modified xsi:type="dcterms:W3CDTF">2014-12-10T07:11:42Z</dcterms:modified>
</cp:coreProperties>
</file>