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6" r:id="rId4"/>
    <p:sldId id="288" r:id="rId5"/>
    <p:sldId id="290" r:id="rId6"/>
    <p:sldId id="289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2" r:id="rId15"/>
    <p:sldId id="283" r:id="rId16"/>
    <p:sldId id="284" r:id="rId17"/>
    <p:sldId id="285" r:id="rId18"/>
    <p:sldId id="265" r:id="rId19"/>
    <p:sldId id="287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91" r:id="rId32"/>
    <p:sldId id="277" r:id="rId33"/>
    <p:sldId id="278" r:id="rId34"/>
    <p:sldId id="279" r:id="rId35"/>
    <p:sldId id="280" r:id="rId36"/>
    <p:sldId id="292" r:id="rId37"/>
    <p:sldId id="293" r:id="rId3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1E0D6"/>
          </a:solidFill>
        </a:fill>
      </a:tcStyle>
    </a:wholeTbl>
    <a:band2H>
      <a:tcTxStyle/>
      <a:tcStyle>
        <a:tcBdr/>
        <a:fill>
          <a:solidFill>
            <a:srgbClr val="F1F0E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ECD3"/>
          </a:solidFill>
        </a:fill>
      </a:tcStyle>
    </a:wholeTbl>
    <a:band2H>
      <a:tcTxStyle/>
      <a:tcStyle>
        <a:tcBdr/>
        <a:fill>
          <a:solidFill>
            <a:srgbClr val="F7F6E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4DFD9"/>
          </a:solidFill>
        </a:fill>
      </a:tcStyle>
    </a:wholeTbl>
    <a:band2H>
      <a:tcTxStyle/>
      <a:tcStyle>
        <a:tcBdr/>
        <a:fill>
          <a:solidFill>
            <a:srgbClr val="F2F0ED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97D530-4922-4843-9D7E-68E70F9097C4}" type="doc">
      <dgm:prSet loTypeId="urn:microsoft.com/office/officeart/2005/8/layout/radial4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16A4A9-61FA-5D4E-9D40-ABFFBB0D5222}">
      <dgm:prSet phldrT="[Text]"/>
      <dgm:spPr/>
      <dgm:t>
        <a:bodyPr/>
        <a:lstStyle/>
        <a:p>
          <a:r>
            <a:rPr lang="en-US" dirty="0" err="1" smtClean="0"/>
            <a:t>Akademie</a:t>
          </a:r>
          <a:r>
            <a:rPr lang="en-US" dirty="0" smtClean="0"/>
            <a:t> PR</a:t>
          </a:r>
          <a:endParaRPr lang="en-US" dirty="0"/>
        </a:p>
      </dgm:t>
    </dgm:pt>
    <dgm:pt modelId="{31A380E2-4036-7347-8B63-7B4F6C7526A9}" type="parTrans" cxnId="{1AFD00FA-030F-7B43-99F5-3A026FF2B7CD}">
      <dgm:prSet/>
      <dgm:spPr/>
      <dgm:t>
        <a:bodyPr/>
        <a:lstStyle/>
        <a:p>
          <a:endParaRPr lang="en-US"/>
        </a:p>
      </dgm:t>
    </dgm:pt>
    <dgm:pt modelId="{C531B18D-A7CB-0645-A8E0-81449F427C5D}" type="sibTrans" cxnId="{1AFD00FA-030F-7B43-99F5-3A026FF2B7CD}">
      <dgm:prSet/>
      <dgm:spPr/>
      <dgm:t>
        <a:bodyPr/>
        <a:lstStyle/>
        <a:p>
          <a:endParaRPr lang="en-US"/>
        </a:p>
      </dgm:t>
    </dgm:pt>
    <dgm:pt modelId="{F15FEBB1-7C68-9F48-ACF8-D36D319E65E2}">
      <dgm:prSet phldrT="[Text]"/>
      <dgm:spPr/>
      <dgm:t>
        <a:bodyPr/>
        <a:lstStyle/>
        <a:p>
          <a:r>
            <a:rPr lang="en-US" dirty="0" err="1" smtClean="0"/>
            <a:t>Odborné</a:t>
          </a:r>
          <a:r>
            <a:rPr lang="en-US" dirty="0" smtClean="0"/>
            <a:t> </a:t>
          </a:r>
          <a:r>
            <a:rPr lang="en-US" dirty="0" err="1" smtClean="0"/>
            <a:t>konzultace</a:t>
          </a:r>
          <a:endParaRPr lang="en-US" dirty="0"/>
        </a:p>
      </dgm:t>
    </dgm:pt>
    <dgm:pt modelId="{8854D10C-94DF-EA40-BA5F-841B288B6DB1}" type="parTrans" cxnId="{580F4FFD-9408-184C-98BE-FD36E2A7069D}">
      <dgm:prSet/>
      <dgm:spPr/>
      <dgm:t>
        <a:bodyPr/>
        <a:lstStyle/>
        <a:p>
          <a:endParaRPr lang="en-US"/>
        </a:p>
      </dgm:t>
    </dgm:pt>
    <dgm:pt modelId="{C336C414-6F92-9C40-99BD-3E20B1A04239}" type="sibTrans" cxnId="{580F4FFD-9408-184C-98BE-FD36E2A7069D}">
      <dgm:prSet/>
      <dgm:spPr/>
      <dgm:t>
        <a:bodyPr/>
        <a:lstStyle/>
        <a:p>
          <a:endParaRPr lang="en-US"/>
        </a:p>
      </dgm:t>
    </dgm:pt>
    <dgm:pt modelId="{0C65A135-EE52-D44A-8546-FC13D4650B1B}">
      <dgm:prSet phldrT="[Text]"/>
      <dgm:spPr/>
      <dgm:t>
        <a:bodyPr/>
        <a:lstStyle/>
        <a:p>
          <a:r>
            <a:rPr lang="en-US" dirty="0" err="1" smtClean="0"/>
            <a:t>Skutečná</a:t>
          </a:r>
          <a:r>
            <a:rPr lang="en-US" dirty="0" smtClean="0"/>
            <a:t> </a:t>
          </a:r>
          <a:r>
            <a:rPr lang="en-US" dirty="0" err="1" smtClean="0"/>
            <a:t>řešení</a:t>
          </a:r>
          <a:endParaRPr lang="en-US" dirty="0"/>
        </a:p>
      </dgm:t>
    </dgm:pt>
    <dgm:pt modelId="{A756359E-FC65-5D49-9F7C-7D392A3E9F1E}" type="parTrans" cxnId="{82A0B65C-9BD8-C241-8297-548088A52311}">
      <dgm:prSet/>
      <dgm:spPr/>
      <dgm:t>
        <a:bodyPr/>
        <a:lstStyle/>
        <a:p>
          <a:endParaRPr lang="en-US"/>
        </a:p>
      </dgm:t>
    </dgm:pt>
    <dgm:pt modelId="{486823F5-D8D7-ED4B-BD32-88D34E433EC2}" type="sibTrans" cxnId="{82A0B65C-9BD8-C241-8297-548088A52311}">
      <dgm:prSet/>
      <dgm:spPr/>
      <dgm:t>
        <a:bodyPr/>
        <a:lstStyle/>
        <a:p>
          <a:endParaRPr lang="en-US"/>
        </a:p>
      </dgm:t>
    </dgm:pt>
    <dgm:pt modelId="{540EA221-9C61-A942-82BA-1003F9467D5B}">
      <dgm:prSet phldrT="[Text]"/>
      <dgm:spPr/>
      <dgm:t>
        <a:bodyPr/>
        <a:lstStyle/>
        <a:p>
          <a:r>
            <a:rPr lang="en-US" dirty="0" smtClean="0"/>
            <a:t>5 x 8 </a:t>
          </a:r>
          <a:r>
            <a:rPr lang="en-US" dirty="0" err="1" smtClean="0"/>
            <a:t>hodin</a:t>
          </a:r>
          <a:r>
            <a:rPr lang="en-US" dirty="0" smtClean="0"/>
            <a:t> vzdělávání</a:t>
          </a:r>
          <a:endParaRPr lang="en-US" dirty="0"/>
        </a:p>
      </dgm:t>
    </dgm:pt>
    <dgm:pt modelId="{4E26D48A-D7C3-E14C-8538-E9B5040B5A4C}" type="parTrans" cxnId="{B35B7874-8614-4C42-B4B1-E2A7D2CF89C1}">
      <dgm:prSet/>
      <dgm:spPr/>
      <dgm:t>
        <a:bodyPr/>
        <a:lstStyle/>
        <a:p>
          <a:endParaRPr lang="en-US"/>
        </a:p>
      </dgm:t>
    </dgm:pt>
    <dgm:pt modelId="{D5CA6936-A060-A64C-AECA-CD85D56CEAC5}" type="sibTrans" cxnId="{B35B7874-8614-4C42-B4B1-E2A7D2CF89C1}">
      <dgm:prSet/>
      <dgm:spPr/>
      <dgm:t>
        <a:bodyPr/>
        <a:lstStyle/>
        <a:p>
          <a:endParaRPr lang="en-US"/>
        </a:p>
      </dgm:t>
    </dgm:pt>
    <dgm:pt modelId="{7328E965-C3C3-6348-8222-C4970A882A87}">
      <dgm:prSet phldrT="[Text]"/>
      <dgm:spPr/>
      <dgm:t>
        <a:bodyPr/>
        <a:lstStyle/>
        <a:p>
          <a:r>
            <a:rPr lang="en-US" dirty="0" err="1" smtClean="0"/>
            <a:t>Systematická</a:t>
          </a:r>
          <a:r>
            <a:rPr lang="en-US" dirty="0" smtClean="0"/>
            <a:t> </a:t>
          </a:r>
          <a:r>
            <a:rPr lang="en-US" dirty="0" err="1" smtClean="0"/>
            <a:t>práce</a:t>
          </a:r>
          <a:endParaRPr lang="en-US" dirty="0"/>
        </a:p>
      </dgm:t>
    </dgm:pt>
    <dgm:pt modelId="{FA88BDBF-62D6-FE42-9688-403F88F5AA50}" type="parTrans" cxnId="{D38F2529-3AAA-B848-9934-216BC938C620}">
      <dgm:prSet/>
      <dgm:spPr/>
      <dgm:t>
        <a:bodyPr/>
        <a:lstStyle/>
        <a:p>
          <a:endParaRPr lang="en-US"/>
        </a:p>
      </dgm:t>
    </dgm:pt>
    <dgm:pt modelId="{1803F549-B191-E14E-B576-9ACD15C6276D}" type="sibTrans" cxnId="{D38F2529-3AAA-B848-9934-216BC938C620}">
      <dgm:prSet/>
      <dgm:spPr/>
      <dgm:t>
        <a:bodyPr/>
        <a:lstStyle/>
        <a:p>
          <a:endParaRPr lang="en-US"/>
        </a:p>
      </dgm:t>
    </dgm:pt>
    <dgm:pt modelId="{CC83F4BC-93F4-A247-B7C5-3DED85607281}">
      <dgm:prSet phldrT="[Text]"/>
      <dgm:spPr/>
      <dgm:t>
        <a:bodyPr/>
        <a:lstStyle/>
        <a:p>
          <a:r>
            <a:rPr lang="en-US" dirty="0" err="1" smtClean="0"/>
            <a:t>Průběžná</a:t>
          </a:r>
          <a:r>
            <a:rPr lang="en-US" dirty="0" smtClean="0"/>
            <a:t> </a:t>
          </a:r>
          <a:r>
            <a:rPr lang="en-US" dirty="0" err="1" smtClean="0"/>
            <a:t>motivace</a:t>
          </a:r>
          <a:r>
            <a:rPr lang="en-US" dirty="0" smtClean="0"/>
            <a:t>, </a:t>
          </a:r>
          <a:r>
            <a:rPr lang="en-US" dirty="0" err="1" smtClean="0"/>
            <a:t>vyhodnocování</a:t>
          </a:r>
          <a:endParaRPr lang="en-US" dirty="0"/>
        </a:p>
      </dgm:t>
    </dgm:pt>
    <dgm:pt modelId="{66740E69-C557-414C-89DF-17994B126B7B}" type="sibTrans" cxnId="{98F1EF5D-A0E2-5747-82F1-05AB09A73271}">
      <dgm:prSet/>
      <dgm:spPr/>
      <dgm:t>
        <a:bodyPr/>
        <a:lstStyle/>
        <a:p>
          <a:endParaRPr lang="en-US"/>
        </a:p>
      </dgm:t>
    </dgm:pt>
    <dgm:pt modelId="{131D50C8-2D1A-0945-83CC-6E3B4B65BA23}" type="parTrans" cxnId="{98F1EF5D-A0E2-5747-82F1-05AB09A73271}">
      <dgm:prSet/>
      <dgm:spPr/>
      <dgm:t>
        <a:bodyPr/>
        <a:lstStyle/>
        <a:p>
          <a:endParaRPr lang="en-US"/>
        </a:p>
      </dgm:t>
    </dgm:pt>
    <dgm:pt modelId="{D0248C83-3EDF-1049-A341-01CA321D08BC}" type="pres">
      <dgm:prSet presAssocID="{8697D530-4922-4843-9D7E-68E70F9097C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C7555A-0F64-AB40-8BEC-42FCF659C598}" type="pres">
      <dgm:prSet presAssocID="{F916A4A9-61FA-5D4E-9D40-ABFFBB0D5222}" presName="centerShape" presStyleLbl="node0" presStyleIdx="0" presStyleCnt="1"/>
      <dgm:spPr/>
    </dgm:pt>
    <dgm:pt modelId="{F50D38C0-CF7C-E847-8819-C6A9DAFCD9D6}" type="pres">
      <dgm:prSet presAssocID="{131D50C8-2D1A-0945-83CC-6E3B4B65BA23}" presName="parTrans" presStyleLbl="bgSibTrans2D1" presStyleIdx="0" presStyleCnt="5"/>
      <dgm:spPr/>
    </dgm:pt>
    <dgm:pt modelId="{5CFB72D9-FB03-0C44-A9D0-BAAF7B188DDE}" type="pres">
      <dgm:prSet presAssocID="{CC83F4BC-93F4-A247-B7C5-3DED8560728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B6664-B129-8440-A91F-E83C2C970544}" type="pres">
      <dgm:prSet presAssocID="{4E26D48A-D7C3-E14C-8538-E9B5040B5A4C}" presName="parTrans" presStyleLbl="bgSibTrans2D1" presStyleIdx="1" presStyleCnt="5"/>
      <dgm:spPr/>
    </dgm:pt>
    <dgm:pt modelId="{F12E2907-8E40-AD4B-96CB-07FF1CC1F20C}" type="pres">
      <dgm:prSet presAssocID="{540EA221-9C61-A942-82BA-1003F9467D5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75B81-8331-B148-9279-5E7AF7DA012F}" type="pres">
      <dgm:prSet presAssocID="{FA88BDBF-62D6-FE42-9688-403F88F5AA50}" presName="parTrans" presStyleLbl="bgSibTrans2D1" presStyleIdx="2" presStyleCnt="5"/>
      <dgm:spPr/>
    </dgm:pt>
    <dgm:pt modelId="{241BE407-B0A0-3B4D-BB61-7AB1FCCE6BBF}" type="pres">
      <dgm:prSet presAssocID="{7328E965-C3C3-6348-8222-C4970A882A87}" presName="node" presStyleLbl="node1" presStyleIdx="2" presStyleCnt="5" custRadScaleRad="1185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0FC5D-5722-5447-981E-EA0FCCAC0CB8}" type="pres">
      <dgm:prSet presAssocID="{8854D10C-94DF-EA40-BA5F-841B288B6DB1}" presName="parTrans" presStyleLbl="bgSibTrans2D1" presStyleIdx="3" presStyleCnt="5"/>
      <dgm:spPr/>
    </dgm:pt>
    <dgm:pt modelId="{F9CC09D5-7303-4C4B-A676-70CE42BE6EAC}" type="pres">
      <dgm:prSet presAssocID="{F15FEBB1-7C68-9F48-ACF8-D36D319E65E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99946-7679-C844-B33A-6F1A472ABD29}" type="pres">
      <dgm:prSet presAssocID="{A756359E-FC65-5D49-9F7C-7D392A3E9F1E}" presName="parTrans" presStyleLbl="bgSibTrans2D1" presStyleIdx="4" presStyleCnt="5"/>
      <dgm:spPr/>
    </dgm:pt>
    <dgm:pt modelId="{2133D946-30E3-0C48-B0E3-131A300EB5E8}" type="pres">
      <dgm:prSet presAssocID="{0C65A135-EE52-D44A-8546-FC13D4650B1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DCB373-6E36-9C41-A95B-2EBDED697BFE}" type="presOf" srcId="{F916A4A9-61FA-5D4E-9D40-ABFFBB0D5222}" destId="{04C7555A-0F64-AB40-8BEC-42FCF659C598}" srcOrd="0" destOrd="0" presId="urn:microsoft.com/office/officeart/2005/8/layout/radial4"/>
    <dgm:cxn modelId="{FD068B2E-AAB1-B24C-B263-8A5167194C39}" type="presOf" srcId="{F15FEBB1-7C68-9F48-ACF8-D36D319E65E2}" destId="{F9CC09D5-7303-4C4B-A676-70CE42BE6EAC}" srcOrd="0" destOrd="0" presId="urn:microsoft.com/office/officeart/2005/8/layout/radial4"/>
    <dgm:cxn modelId="{BFA4ED3C-BD97-CC43-84EB-A30F4F88067D}" type="presOf" srcId="{4E26D48A-D7C3-E14C-8538-E9B5040B5A4C}" destId="{521B6664-B129-8440-A91F-E83C2C970544}" srcOrd="0" destOrd="0" presId="urn:microsoft.com/office/officeart/2005/8/layout/radial4"/>
    <dgm:cxn modelId="{98F1EF5D-A0E2-5747-82F1-05AB09A73271}" srcId="{F916A4A9-61FA-5D4E-9D40-ABFFBB0D5222}" destId="{CC83F4BC-93F4-A247-B7C5-3DED85607281}" srcOrd="0" destOrd="0" parTransId="{131D50C8-2D1A-0945-83CC-6E3B4B65BA23}" sibTransId="{66740E69-C557-414C-89DF-17994B126B7B}"/>
    <dgm:cxn modelId="{EFD4F9EE-B19B-504B-B831-CC19C9B5407A}" type="presOf" srcId="{540EA221-9C61-A942-82BA-1003F9467D5B}" destId="{F12E2907-8E40-AD4B-96CB-07FF1CC1F20C}" srcOrd="0" destOrd="0" presId="urn:microsoft.com/office/officeart/2005/8/layout/radial4"/>
    <dgm:cxn modelId="{580F4FFD-9408-184C-98BE-FD36E2A7069D}" srcId="{F916A4A9-61FA-5D4E-9D40-ABFFBB0D5222}" destId="{F15FEBB1-7C68-9F48-ACF8-D36D319E65E2}" srcOrd="3" destOrd="0" parTransId="{8854D10C-94DF-EA40-BA5F-841B288B6DB1}" sibTransId="{C336C414-6F92-9C40-99BD-3E20B1A04239}"/>
    <dgm:cxn modelId="{B35B7874-8614-4C42-B4B1-E2A7D2CF89C1}" srcId="{F916A4A9-61FA-5D4E-9D40-ABFFBB0D5222}" destId="{540EA221-9C61-A942-82BA-1003F9467D5B}" srcOrd="1" destOrd="0" parTransId="{4E26D48A-D7C3-E14C-8538-E9B5040B5A4C}" sibTransId="{D5CA6936-A060-A64C-AECA-CD85D56CEAC5}"/>
    <dgm:cxn modelId="{D38F2529-3AAA-B848-9934-216BC938C620}" srcId="{F916A4A9-61FA-5D4E-9D40-ABFFBB0D5222}" destId="{7328E965-C3C3-6348-8222-C4970A882A87}" srcOrd="2" destOrd="0" parTransId="{FA88BDBF-62D6-FE42-9688-403F88F5AA50}" sibTransId="{1803F549-B191-E14E-B576-9ACD15C6276D}"/>
    <dgm:cxn modelId="{8ECD8C07-A197-EE4B-B311-C81073D0BD0E}" type="presOf" srcId="{A756359E-FC65-5D49-9F7C-7D392A3E9F1E}" destId="{25399946-7679-C844-B33A-6F1A472ABD29}" srcOrd="0" destOrd="0" presId="urn:microsoft.com/office/officeart/2005/8/layout/radial4"/>
    <dgm:cxn modelId="{339E9A0C-A50B-3D4F-BFD9-734EB41251E4}" type="presOf" srcId="{8854D10C-94DF-EA40-BA5F-841B288B6DB1}" destId="{EDE0FC5D-5722-5447-981E-EA0FCCAC0CB8}" srcOrd="0" destOrd="0" presId="urn:microsoft.com/office/officeart/2005/8/layout/radial4"/>
    <dgm:cxn modelId="{82A0B65C-9BD8-C241-8297-548088A52311}" srcId="{F916A4A9-61FA-5D4E-9D40-ABFFBB0D5222}" destId="{0C65A135-EE52-D44A-8546-FC13D4650B1B}" srcOrd="4" destOrd="0" parTransId="{A756359E-FC65-5D49-9F7C-7D392A3E9F1E}" sibTransId="{486823F5-D8D7-ED4B-BD32-88D34E433EC2}"/>
    <dgm:cxn modelId="{1AFD00FA-030F-7B43-99F5-3A026FF2B7CD}" srcId="{8697D530-4922-4843-9D7E-68E70F9097C4}" destId="{F916A4A9-61FA-5D4E-9D40-ABFFBB0D5222}" srcOrd="0" destOrd="0" parTransId="{31A380E2-4036-7347-8B63-7B4F6C7526A9}" sibTransId="{C531B18D-A7CB-0645-A8E0-81449F427C5D}"/>
    <dgm:cxn modelId="{3E023DF7-C4D8-304E-B8C0-3D5AAA7206E0}" type="presOf" srcId="{FA88BDBF-62D6-FE42-9688-403F88F5AA50}" destId="{5D275B81-8331-B148-9279-5E7AF7DA012F}" srcOrd="0" destOrd="0" presId="urn:microsoft.com/office/officeart/2005/8/layout/radial4"/>
    <dgm:cxn modelId="{F478B5BA-C4F5-3F47-A05B-4C9C1C66123E}" type="presOf" srcId="{0C65A135-EE52-D44A-8546-FC13D4650B1B}" destId="{2133D946-30E3-0C48-B0E3-131A300EB5E8}" srcOrd="0" destOrd="0" presId="urn:microsoft.com/office/officeart/2005/8/layout/radial4"/>
    <dgm:cxn modelId="{FA551F21-BDCC-CB41-9205-AD38ABA79D37}" type="presOf" srcId="{CC83F4BC-93F4-A247-B7C5-3DED85607281}" destId="{5CFB72D9-FB03-0C44-A9D0-BAAF7B188DDE}" srcOrd="0" destOrd="0" presId="urn:microsoft.com/office/officeart/2005/8/layout/radial4"/>
    <dgm:cxn modelId="{ECE8F7C3-7006-E14B-81CF-71E9384A6553}" type="presOf" srcId="{7328E965-C3C3-6348-8222-C4970A882A87}" destId="{241BE407-B0A0-3B4D-BB61-7AB1FCCE6BBF}" srcOrd="0" destOrd="0" presId="urn:microsoft.com/office/officeart/2005/8/layout/radial4"/>
    <dgm:cxn modelId="{3B2FDC9D-06F8-DE4F-B2A3-B9F7B2AB1C4C}" type="presOf" srcId="{8697D530-4922-4843-9D7E-68E70F9097C4}" destId="{D0248C83-3EDF-1049-A341-01CA321D08BC}" srcOrd="0" destOrd="0" presId="urn:microsoft.com/office/officeart/2005/8/layout/radial4"/>
    <dgm:cxn modelId="{030F5D92-257E-EF4A-9CD5-528198518585}" type="presOf" srcId="{131D50C8-2D1A-0945-83CC-6E3B4B65BA23}" destId="{F50D38C0-CF7C-E847-8819-C6A9DAFCD9D6}" srcOrd="0" destOrd="0" presId="urn:microsoft.com/office/officeart/2005/8/layout/radial4"/>
    <dgm:cxn modelId="{240B531B-E60A-3646-882C-D93FD42126E5}" type="presParOf" srcId="{D0248C83-3EDF-1049-A341-01CA321D08BC}" destId="{04C7555A-0F64-AB40-8BEC-42FCF659C598}" srcOrd="0" destOrd="0" presId="urn:microsoft.com/office/officeart/2005/8/layout/radial4"/>
    <dgm:cxn modelId="{6D3A5157-14FF-3946-A6C6-635639C3806D}" type="presParOf" srcId="{D0248C83-3EDF-1049-A341-01CA321D08BC}" destId="{F50D38C0-CF7C-E847-8819-C6A9DAFCD9D6}" srcOrd="1" destOrd="0" presId="urn:microsoft.com/office/officeart/2005/8/layout/radial4"/>
    <dgm:cxn modelId="{A395B37E-4402-BE4F-A45A-BB41E1EEF5BE}" type="presParOf" srcId="{D0248C83-3EDF-1049-A341-01CA321D08BC}" destId="{5CFB72D9-FB03-0C44-A9D0-BAAF7B188DDE}" srcOrd="2" destOrd="0" presId="urn:microsoft.com/office/officeart/2005/8/layout/radial4"/>
    <dgm:cxn modelId="{0E256267-BB1C-B348-BC65-D303C3DD98E2}" type="presParOf" srcId="{D0248C83-3EDF-1049-A341-01CA321D08BC}" destId="{521B6664-B129-8440-A91F-E83C2C970544}" srcOrd="3" destOrd="0" presId="urn:microsoft.com/office/officeart/2005/8/layout/radial4"/>
    <dgm:cxn modelId="{C41E73E8-A1AC-AC45-84E7-B715FB153A9E}" type="presParOf" srcId="{D0248C83-3EDF-1049-A341-01CA321D08BC}" destId="{F12E2907-8E40-AD4B-96CB-07FF1CC1F20C}" srcOrd="4" destOrd="0" presId="urn:microsoft.com/office/officeart/2005/8/layout/radial4"/>
    <dgm:cxn modelId="{FFDD434D-F1C3-9E43-A2F1-5D928108EE33}" type="presParOf" srcId="{D0248C83-3EDF-1049-A341-01CA321D08BC}" destId="{5D275B81-8331-B148-9279-5E7AF7DA012F}" srcOrd="5" destOrd="0" presId="urn:microsoft.com/office/officeart/2005/8/layout/radial4"/>
    <dgm:cxn modelId="{76B323F3-7111-1942-A1DC-F78CF8C282BD}" type="presParOf" srcId="{D0248C83-3EDF-1049-A341-01CA321D08BC}" destId="{241BE407-B0A0-3B4D-BB61-7AB1FCCE6BBF}" srcOrd="6" destOrd="0" presId="urn:microsoft.com/office/officeart/2005/8/layout/radial4"/>
    <dgm:cxn modelId="{96A40326-037B-B549-94FB-392F0C6DB54A}" type="presParOf" srcId="{D0248C83-3EDF-1049-A341-01CA321D08BC}" destId="{EDE0FC5D-5722-5447-981E-EA0FCCAC0CB8}" srcOrd="7" destOrd="0" presId="urn:microsoft.com/office/officeart/2005/8/layout/radial4"/>
    <dgm:cxn modelId="{CAA72575-132D-C249-A033-75944C8C7B74}" type="presParOf" srcId="{D0248C83-3EDF-1049-A341-01CA321D08BC}" destId="{F9CC09D5-7303-4C4B-A676-70CE42BE6EAC}" srcOrd="8" destOrd="0" presId="urn:microsoft.com/office/officeart/2005/8/layout/radial4"/>
    <dgm:cxn modelId="{5D0482B1-8D1F-4142-B70D-18A1F13A58E2}" type="presParOf" srcId="{D0248C83-3EDF-1049-A341-01CA321D08BC}" destId="{25399946-7679-C844-B33A-6F1A472ABD29}" srcOrd="9" destOrd="0" presId="urn:microsoft.com/office/officeart/2005/8/layout/radial4"/>
    <dgm:cxn modelId="{77610ED8-C991-4046-B0CE-A60458F93250}" type="presParOf" srcId="{D0248C83-3EDF-1049-A341-01CA321D08BC}" destId="{2133D946-30E3-0C48-B0E3-131A300EB5E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7555A-0F64-AB40-8BEC-42FCF659C598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Akademie</a:t>
          </a:r>
          <a:r>
            <a:rPr lang="en-US" sz="2300" kern="1200" dirty="0" smtClean="0"/>
            <a:t> PR</a:t>
          </a:r>
          <a:endParaRPr lang="en-US" sz="2300" kern="1200" dirty="0"/>
        </a:p>
      </dsp:txBody>
      <dsp:txXfrm>
        <a:off x="3433543" y="2880584"/>
        <a:ext cx="1362513" cy="1362513"/>
      </dsp:txXfrm>
    </dsp:sp>
    <dsp:sp modelId="{F50D38C0-CF7C-E847-8819-C6A9DAFCD9D6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B72D9-FB03-0C44-A9D0-BAAF7B188DDE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Průběžná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motivace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vyhodnocování</a:t>
          </a:r>
          <a:endParaRPr lang="en-US" sz="1900" kern="1200" dirty="0"/>
        </a:p>
      </dsp:txBody>
      <dsp:txXfrm>
        <a:off x="413475" y="2872517"/>
        <a:ext cx="1744755" cy="1378647"/>
      </dsp:txXfrm>
    </dsp:sp>
    <dsp:sp modelId="{521B6664-B129-8440-A91F-E83C2C970544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E2907-8E40-AD4B-96CB-07FF1CC1F20C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5 x 8 </a:t>
          </a:r>
          <a:r>
            <a:rPr lang="en-US" sz="1900" kern="1200" dirty="0" err="1" smtClean="0"/>
            <a:t>hodin</a:t>
          </a:r>
          <a:r>
            <a:rPr lang="en-US" sz="1900" kern="1200" dirty="0" smtClean="0"/>
            <a:t> vzdělávání</a:t>
          </a:r>
          <a:endParaRPr lang="en-US" sz="1900" kern="1200" dirty="0"/>
        </a:p>
      </dsp:txBody>
      <dsp:txXfrm>
        <a:off x="1242055" y="872150"/>
        <a:ext cx="1744755" cy="1378647"/>
      </dsp:txXfrm>
    </dsp:sp>
    <dsp:sp modelId="{5D275B81-8331-B148-9279-5E7AF7DA012F}">
      <dsp:nvSpPr>
        <dsp:cNvPr id="0" name=""/>
        <dsp:cNvSpPr/>
      </dsp:nvSpPr>
      <dsp:spPr>
        <a:xfrm rot="16200000">
          <a:off x="3233028" y="1339406"/>
          <a:ext cx="1763543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BE407-B0A0-3B4D-BB61-7AB1FCCE6BBF}">
      <dsp:nvSpPr>
        <dsp:cNvPr id="0" name=""/>
        <dsp:cNvSpPr/>
      </dsp:nvSpPr>
      <dsp:spPr>
        <a:xfrm>
          <a:off x="3199530" y="0"/>
          <a:ext cx="1830539" cy="14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Systematická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práce</a:t>
          </a:r>
          <a:endParaRPr lang="en-US" sz="1900" kern="1200" dirty="0"/>
        </a:p>
      </dsp:txBody>
      <dsp:txXfrm>
        <a:off x="3242422" y="42892"/>
        <a:ext cx="1744755" cy="1378647"/>
      </dsp:txXfrm>
    </dsp:sp>
    <dsp:sp modelId="{EDE0FC5D-5722-5447-981E-EA0FCCAC0CB8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C09D5-7303-4C4B-A676-70CE42BE6EAC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Odborné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konzultace</a:t>
          </a:r>
          <a:endParaRPr lang="en-US" sz="1900" kern="1200" dirty="0"/>
        </a:p>
      </dsp:txBody>
      <dsp:txXfrm>
        <a:off x="5242789" y="872150"/>
        <a:ext cx="1744755" cy="1378647"/>
      </dsp:txXfrm>
    </dsp:sp>
    <dsp:sp modelId="{25399946-7679-C844-B33A-6F1A472ABD29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3D946-30E3-0C48-B0E3-131A300EB5E8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Skutečná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řešení</a:t>
          </a:r>
          <a:endParaRPr lang="en-US" sz="1900" kern="1200" dirty="0"/>
        </a:p>
      </dsp:txBody>
      <dsp:txXfrm>
        <a:off x="6071368" y="2872517"/>
        <a:ext cx="1744755" cy="137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1515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vydělávat peníze - mít hodně návštěv - vytvářet závislost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190500"/>
            <a:ext cx="7543800" cy="4308475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r>
              <a:t>Text názvu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685800" y="4572000"/>
            <a:ext cx="6461760" cy="228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6629400" y="0"/>
            <a:ext cx="1752600" cy="6126163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22312" y="5486400"/>
            <a:ext cx="7659688" cy="1168400"/>
          </a:xfrm>
          <a:prstGeom prst="rect">
            <a:avLst/>
          </a:prstGeom>
        </p:spPr>
        <p:txBody>
          <a:bodyPr anchor="t"/>
          <a:lstStyle>
            <a:lvl1pPr>
              <a:defRPr sz="3600" cap="all"/>
            </a:lvl1pPr>
          </a:lstStyle>
          <a:p>
            <a:r>
              <a:t>Text názvu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722312" y="3852862"/>
            <a:ext cx="6135689" cy="163353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C8B8A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57200" y="156084"/>
            <a:ext cx="7620000" cy="1380109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536191"/>
            <a:ext cx="3657600" cy="532181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78180" indent="-266700">
              <a:spcBef>
                <a:spcPts val="600"/>
              </a:spcBef>
              <a:defRPr sz="2800"/>
            </a:lvl2pPr>
            <a:lvl3pPr marL="1097279" indent="-320039">
              <a:spcBef>
                <a:spcPts val="600"/>
              </a:spcBef>
              <a:defRPr sz="2800"/>
            </a:lvl3pPr>
            <a:lvl4pPr marL="1407160" indent="-355600">
              <a:spcBef>
                <a:spcPts val="600"/>
              </a:spcBef>
              <a:defRPr sz="2800"/>
            </a:lvl4pPr>
            <a:lvl5pPr marL="1681479" indent="-355599">
              <a:spcBef>
                <a:spcPts val="6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56810"/>
            <a:ext cx="7620000" cy="1178656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3657600" cy="7394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675E47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675E47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675E47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675E47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675E47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304800" y="3781044"/>
            <a:ext cx="7772401" cy="2308861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t>Text názvu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304799" y="6096000"/>
            <a:ext cx="7772401" cy="762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301752" y="3780778"/>
            <a:ext cx="7772401" cy="2309127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t>Text názvu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301752" y="6096000"/>
            <a:ext cx="7772401" cy="7620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500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675E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92076"/>
            <a:ext cx="76200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 názvu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31787" y="5704204"/>
            <a:ext cx="548641" cy="285751"/>
          </a:xfrm>
          <a:prstGeom prst="rect">
            <a:avLst/>
          </a:prstGeom>
          <a:ln w="19050">
            <a:solidFill>
              <a:srgbClr val="FFFFFF"/>
            </a:solidFill>
            <a:bevel/>
          </a:ln>
        </p:spPr>
        <p:txBody>
          <a:bodyPr lIns="0" tIns="0" rIns="0" bIns="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-100" baseline="0">
          <a:ln>
            <a:noFill/>
          </a:ln>
          <a:solidFill>
            <a:srgbClr val="675E47"/>
          </a:solidFill>
          <a:uFillTx/>
          <a:latin typeface="Cambria"/>
          <a:ea typeface="Cambria"/>
          <a:cs typeface="Cambria"/>
          <a:sym typeface="Cambria"/>
        </a:defRPr>
      </a:lvl9pPr>
    </p:titleStyle>
    <p:bodyStyle>
      <a:lvl1pPr marL="342900" marR="0" indent="-2286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1pPr>
      <a:lvl2pPr marL="662940" marR="0" indent="-25145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2pPr>
      <a:lvl3pPr marL="1056639" marR="0" indent="-2794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3pPr>
      <a:lvl4pPr marL="1365885" marR="0" indent="-3143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4pPr>
      <a:lvl5pPr marL="1685108" marR="0" indent="-35922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5pPr>
      <a:lvl6pPr marL="184186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6pPr>
      <a:lvl7pPr marL="202474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7pPr>
      <a:lvl8pPr marL="2207623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8pPr>
      <a:lvl9pPr marL="2390502" marR="0" indent="-28738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astroje.knihovna.cz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smtClean="0"/>
              <a:t>FB</a:t>
            </a:r>
            <a:r>
              <a:rPr lang="cs-CZ" dirty="0" smtClean="0"/>
              <a:t> – dobrá </a:t>
            </a:r>
            <a:r>
              <a:rPr lang="cs-CZ" dirty="0"/>
              <a:t>praxe </a:t>
            </a:r>
            <a:endParaRPr dirty="0"/>
          </a:p>
        </p:txBody>
      </p:sp>
      <p:sp>
        <p:nvSpPr>
          <p:cNvPr id="112" name="Shape 112"/>
          <p:cNvSpPr>
            <a:spLocks noGrp="1"/>
          </p:cNvSpPr>
          <p:nvPr>
            <p:ph type="subTitle" sz="quarter" idx="1"/>
          </p:nvPr>
        </p:nvSpPr>
        <p:spPr>
          <a:xfrm>
            <a:off x="685799" y="4572000"/>
            <a:ext cx="6461762" cy="1066800"/>
          </a:xfrm>
          <a:prstGeom prst="rect">
            <a:avLst/>
          </a:prstGeom>
        </p:spPr>
        <p:txBody>
          <a:bodyPr/>
          <a:lstStyle/>
          <a:p>
            <a:r>
              <a:rPr dirty="0"/>
              <a:t>Podněty a inspirace z MZK (poděkování Jaroslavě Dvořákové) a </a:t>
            </a:r>
            <a:r>
              <a:rPr lang="cs-CZ" dirty="0" smtClean="0"/>
              <a:t>Jablonného v </a:t>
            </a:r>
            <a:r>
              <a:rPr lang="cs-CZ" dirty="0" err="1" smtClean="0"/>
              <a:t>Podj</a:t>
            </a:r>
            <a:r>
              <a:rPr lang="cs-CZ" dirty="0" smtClean="0"/>
              <a:t>. (poděkování Daně Zpěvákové) a dalších knihoven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4159" y="390088"/>
            <a:ext cx="12050572" cy="583615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stava_2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800" y="1126313"/>
            <a:ext cx="9144000" cy="4605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 je cílem?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marL="342899" indent="-228599">
              <a:defRPr sz="3000"/>
            </a:pPr>
            <a:r>
              <a:rPr dirty="0"/>
              <a:t>Co má uživatel udělat? </a:t>
            </a:r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r>
              <a:rPr dirty="0"/>
              <a:t>Navštívit knihovnu?</a:t>
            </a:r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r>
              <a:rPr dirty="0"/>
              <a:t>Jít na akci? </a:t>
            </a:r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r>
              <a:rPr dirty="0"/>
              <a:t>Rezervovat knihu? </a:t>
            </a:r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r>
              <a:rPr dirty="0"/>
              <a:t>Vzít na vědomí?</a:t>
            </a:r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endParaRPr dirty="0"/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endParaRPr dirty="0"/>
          </a:p>
          <a:p>
            <a:pPr marL="640080" lvl="1" indent="-228600">
              <a:spcBef>
                <a:spcPts val="400"/>
              </a:spcBef>
              <a:buClr>
                <a:schemeClr val="accent2"/>
              </a:buClr>
              <a:defRPr sz="3000"/>
            </a:pPr>
            <a:r>
              <a:rPr dirty="0"/>
              <a:t>Pokaždé, když přispívám, rozmýšlím reakci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lomouc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1542288"/>
            <a:ext cx="7620000" cy="377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Tipy</a:t>
            </a:r>
            <a:r>
              <a:rPr lang="en-US" dirty="0" smtClean="0"/>
              <a:t> z </a:t>
            </a:r>
            <a:r>
              <a:rPr lang="en-US" dirty="0" err="1" smtClean="0"/>
              <a:t>malé</a:t>
            </a:r>
            <a:r>
              <a:rPr lang="en-US" dirty="0" smtClean="0"/>
              <a:t> </a:t>
            </a:r>
            <a:r>
              <a:rPr lang="en-US" dirty="0" err="1" smtClean="0"/>
              <a:t>knihovny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KLADY</a:t>
            </a:r>
          </a:p>
          <a:p>
            <a:pPr lvl="1"/>
            <a:r>
              <a:rPr lang="en-US" sz="3200" dirty="0" smtClean="0"/>
              <a:t>Je to </a:t>
            </a:r>
            <a:r>
              <a:rPr lang="en-US" sz="3200" dirty="0" err="1" smtClean="0"/>
              <a:t>rychlé</a:t>
            </a:r>
            <a:endParaRPr lang="en-US" sz="3200" dirty="0" smtClean="0"/>
          </a:p>
          <a:p>
            <a:pPr lvl="1"/>
            <a:r>
              <a:rPr lang="en-US" sz="3200" dirty="0" err="1" smtClean="0"/>
              <a:t>Grafika</a:t>
            </a:r>
            <a:r>
              <a:rPr lang="en-US" sz="3200" dirty="0" smtClean="0"/>
              <a:t> </a:t>
            </a:r>
            <a:r>
              <a:rPr lang="en-US" sz="3200" dirty="0" err="1" smtClean="0"/>
              <a:t>není</a:t>
            </a:r>
            <a:r>
              <a:rPr lang="en-US" sz="3200" dirty="0" smtClean="0"/>
              <a:t> </a:t>
            </a:r>
            <a:r>
              <a:rPr lang="en-US" sz="3200" dirty="0" err="1" smtClean="0"/>
              <a:t>nutná</a:t>
            </a:r>
            <a:endParaRPr lang="en-US" sz="3200" dirty="0" smtClean="0"/>
          </a:p>
          <a:p>
            <a:pPr lvl="1"/>
            <a:r>
              <a:rPr lang="en-US" sz="3200" dirty="0" err="1" smtClean="0"/>
              <a:t>Lepší</a:t>
            </a:r>
            <a:r>
              <a:rPr lang="en-US" sz="3200" dirty="0" smtClean="0"/>
              <a:t> </a:t>
            </a:r>
            <a:r>
              <a:rPr lang="en-US" sz="3200" dirty="0" err="1" smtClean="0"/>
              <a:t>efekt</a:t>
            </a:r>
            <a:r>
              <a:rPr lang="en-US" sz="3200" dirty="0" smtClean="0"/>
              <a:t> </a:t>
            </a:r>
            <a:r>
              <a:rPr lang="en-US" sz="3200" dirty="0" err="1" smtClean="0"/>
              <a:t>než</a:t>
            </a:r>
            <a:r>
              <a:rPr lang="en-US" sz="3200" dirty="0" smtClean="0"/>
              <a:t> </a:t>
            </a:r>
            <a:r>
              <a:rPr lang="en-US" sz="3200" dirty="0" err="1" smtClean="0"/>
              <a:t>rozesílky</a:t>
            </a:r>
            <a:r>
              <a:rPr lang="en-US" sz="3200" dirty="0" smtClean="0"/>
              <a:t> e-</a:t>
            </a:r>
            <a:r>
              <a:rPr lang="en-US" sz="3200" dirty="0" err="1" smtClean="0"/>
              <a:t>mailů</a:t>
            </a:r>
            <a:endParaRPr lang="en-US" sz="3200" dirty="0" smtClean="0"/>
          </a:p>
          <a:p>
            <a:pPr lvl="1"/>
            <a:r>
              <a:rPr lang="en-US" sz="3200" dirty="0" err="1" smtClean="0"/>
              <a:t>Snadná</a:t>
            </a:r>
            <a:r>
              <a:rPr lang="en-US" sz="3200" dirty="0" smtClean="0"/>
              <a:t> </a:t>
            </a:r>
            <a:r>
              <a:rPr lang="en-US" sz="3200" dirty="0" err="1" smtClean="0"/>
              <a:t>spolupráce</a:t>
            </a:r>
            <a:r>
              <a:rPr lang="en-US" sz="3200" dirty="0" smtClean="0"/>
              <a:t> s </a:t>
            </a:r>
            <a:r>
              <a:rPr lang="en-US" sz="3200" dirty="0" err="1" smtClean="0"/>
              <a:t>jinými</a:t>
            </a:r>
            <a:r>
              <a:rPr lang="en-US" sz="3200" dirty="0" smtClean="0"/>
              <a:t> </a:t>
            </a:r>
            <a:r>
              <a:rPr lang="en-US" sz="3200" dirty="0" err="1" smtClean="0"/>
              <a:t>spolky</a:t>
            </a:r>
            <a:endParaRPr lang="en-US" sz="3200" dirty="0" smtClean="0"/>
          </a:p>
          <a:p>
            <a:pPr lvl="1"/>
            <a:r>
              <a:rPr lang="en-US" sz="3200" dirty="0" err="1" smtClean="0"/>
              <a:t>Není</a:t>
            </a:r>
            <a:r>
              <a:rPr lang="en-US" sz="3200" dirty="0" smtClean="0"/>
              <a:t> </a:t>
            </a:r>
            <a:r>
              <a:rPr lang="en-US" sz="3200" dirty="0" err="1" smtClean="0"/>
              <a:t>nutné</a:t>
            </a:r>
            <a:r>
              <a:rPr lang="en-US" sz="3200" dirty="0" smtClean="0"/>
              <a:t> to </a:t>
            </a:r>
            <a:r>
              <a:rPr lang="en-US" sz="3200" dirty="0" err="1" smtClean="0"/>
              <a:t>dělat</a:t>
            </a:r>
            <a:r>
              <a:rPr lang="en-US" sz="3200" dirty="0" smtClean="0"/>
              <a:t> </a:t>
            </a:r>
            <a:r>
              <a:rPr lang="en-US" sz="3200" dirty="0" err="1" smtClean="0"/>
              <a:t>dokonale</a:t>
            </a:r>
            <a:endParaRPr lang="en-US" sz="3200" dirty="0" smtClean="0"/>
          </a:p>
          <a:p>
            <a:pPr lvl="1"/>
            <a:r>
              <a:rPr lang="en-US" sz="3200" dirty="0" err="1" smtClean="0"/>
              <a:t>Odezvu</a:t>
            </a:r>
            <a:r>
              <a:rPr lang="en-US" sz="3200" dirty="0" smtClean="0"/>
              <a:t> </a:t>
            </a:r>
            <a:r>
              <a:rPr lang="en-US" sz="3200" dirty="0" err="1" smtClean="0"/>
              <a:t>máte</a:t>
            </a:r>
            <a:r>
              <a:rPr lang="en-US" sz="3200" dirty="0" smtClean="0"/>
              <a:t> 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naživo</a:t>
            </a:r>
            <a:r>
              <a:rPr lang="en-US" sz="3200" dirty="0" smtClean="0"/>
              <a:t> – </a:t>
            </a:r>
            <a:r>
              <a:rPr lang="en-US" sz="3200" dirty="0" err="1" smtClean="0"/>
              <a:t>nejen</a:t>
            </a:r>
            <a:r>
              <a:rPr lang="en-US" sz="3200" dirty="0" smtClean="0"/>
              <a:t> v “like”</a:t>
            </a:r>
          </a:p>
          <a:p>
            <a:pPr lvl="1"/>
            <a:r>
              <a:rPr lang="en-US" sz="3200" dirty="0" err="1" smtClean="0"/>
              <a:t>Osobnější</a:t>
            </a:r>
            <a:r>
              <a:rPr lang="en-US" sz="3200" dirty="0" smtClean="0"/>
              <a:t> </a:t>
            </a:r>
            <a:r>
              <a:rPr lang="en-US" sz="3200" dirty="0" err="1" smtClean="0"/>
              <a:t>komunikace</a:t>
            </a:r>
            <a:r>
              <a:rPr lang="en-US" sz="3200" dirty="0" smtClean="0"/>
              <a:t> </a:t>
            </a:r>
            <a:r>
              <a:rPr lang="en-US" sz="3200" dirty="0" err="1" smtClean="0"/>
              <a:t>než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webu</a:t>
            </a:r>
            <a:endParaRPr lang="en-US" sz="32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371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asování prvňáků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0"/>
            <a:ext cx="452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58974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ábytek jv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71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977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nželčina knih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86853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vsetin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473" y="889301"/>
            <a:ext cx="7943542" cy="4897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XCB</a:t>
            </a:r>
            <a:endParaRPr lang="en-US" dirty="0"/>
          </a:p>
        </p:txBody>
      </p:sp>
      <p:pic>
        <p:nvPicPr>
          <p:cNvPr id="5" name="Picture 4" descr="cestování s knihovnou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778"/>
            <a:ext cx="723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11377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rPr dirty="0"/>
              <a:t>Máte stránku na FB? </a:t>
            </a:r>
          </a:p>
          <a:p>
            <a:pPr>
              <a:defRPr sz="2900"/>
            </a:pPr>
            <a:r>
              <a:rPr dirty="0"/>
              <a:t>Jste s ní spokojeni?</a:t>
            </a:r>
          </a:p>
          <a:p>
            <a:pPr>
              <a:defRPr sz="2900"/>
            </a:pPr>
            <a:r>
              <a:rPr dirty="0"/>
              <a:t>I profesionálové stále hledají</a:t>
            </a:r>
          </a:p>
          <a:p>
            <a:pPr>
              <a:defRPr sz="2900"/>
            </a:pPr>
            <a:r>
              <a:rPr dirty="0"/>
              <a:t>FB je inteligentně tříděná hromada obsahu</a:t>
            </a:r>
          </a:p>
          <a:p>
            <a:pPr>
              <a:defRPr sz="2900"/>
            </a:pPr>
            <a:r>
              <a:rPr lang="cs-CZ" dirty="0" smtClean="0"/>
              <a:t>J</a:t>
            </a:r>
            <a:r>
              <a:rPr dirty="0" smtClean="0"/>
              <a:t>aké </a:t>
            </a:r>
            <a:r>
              <a:rPr dirty="0"/>
              <a:t>zájmy má FB? </a:t>
            </a:r>
            <a:endParaRPr lang="cs-CZ" dirty="0" smtClean="0"/>
          </a:p>
          <a:p>
            <a:pPr>
              <a:defRPr sz="2900"/>
            </a:pPr>
            <a:endParaRPr dirty="0"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lomouc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620" y="1601724"/>
            <a:ext cx="7374280" cy="4240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vsetin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78" y="1377937"/>
            <a:ext cx="7866044" cy="5049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Událost na FB</a:t>
            </a:r>
          </a:p>
        </p:txBody>
      </p:sp>
      <p:pic>
        <p:nvPicPr>
          <p:cNvPr id="143" name="image2.tif" descr="P udalost MZK .tiff"/>
          <p:cNvPicPr>
            <a:picLocks noChangeAspect="1"/>
          </p:cNvPicPr>
          <p:nvPr/>
        </p:nvPicPr>
        <p:blipFill>
          <a:blip r:embed="rId2">
            <a:extLst/>
          </a:blip>
          <a:srcRect t="12383" b="12383"/>
          <a:stretch>
            <a:fillRect/>
          </a:stretch>
        </p:blipFill>
        <p:spPr>
          <a:xfrm>
            <a:off x="457200" y="1600200"/>
            <a:ext cx="7620000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457200" y="1612783"/>
            <a:ext cx="7620000" cy="52578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148" name="sdruk:even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133" y="-1"/>
            <a:ext cx="740413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153" name="sdruk vytvořit even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637" y="-1"/>
            <a:ext cx="873872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Odběr událostí</a:t>
            </a:r>
          </a:p>
        </p:txBody>
      </p:sp>
      <p:pic>
        <p:nvPicPr>
          <p:cNvPr id="156" name="image3.tif" descr="P prihlasit odber udalosti mzk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414" y="1600200"/>
            <a:ext cx="6913572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Sdílení ve skupinách</a:t>
            </a:r>
          </a:p>
        </p:txBody>
      </p:sp>
      <p:pic>
        <p:nvPicPr>
          <p:cNvPr id="159" name="image4.tif" descr="P událost filofak mzk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7768" y="1600200"/>
            <a:ext cx="3778864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324" spc="-94"/>
            </a:pPr>
            <a:endParaRPr/>
          </a:p>
        </p:txBody>
      </p:sp>
      <p:pic>
        <p:nvPicPr>
          <p:cNvPr id="162" name="image7.tif" descr="P vyhledání skupin olomouc.tif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966036" y="1600200"/>
            <a:ext cx="4602328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324" spc="-94"/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r>
              <a:t>Olomoucké maminky (1934,uzavřená)</a:t>
            </a:r>
          </a:p>
          <a:p>
            <a:r>
              <a:t>Milujeme Olomouc (6 tis., veř.)</a:t>
            </a:r>
          </a:p>
          <a:p>
            <a:r>
              <a:t>Olomouc!!! (6 tis., veř.)</a:t>
            </a:r>
          </a:p>
          <a:p>
            <a:r>
              <a:t>Ekologické dny Olomouc (366, veř.)</a:t>
            </a:r>
          </a:p>
          <a:p>
            <a:r>
              <a:t>Rady a tipy Olomouc (756, veř.)</a:t>
            </a:r>
          </a:p>
          <a:p>
            <a:r>
              <a:t>Olomouc – zábava a kultura (1533, veř.)</a:t>
            </a:r>
          </a:p>
          <a:p>
            <a:r>
              <a:t>Univerzita Palackého v Olomouci (12 tis., veř.)</a:t>
            </a:r>
          </a:p>
          <a:p>
            <a:r>
              <a:t>Klub her Olomouc (62, veř.)</a:t>
            </a:r>
          </a:p>
          <a:p>
            <a:r>
              <a:t>Pedagogická fakulta UP (2 400, veř.)</a:t>
            </a:r>
          </a:p>
          <a:p>
            <a:r>
              <a:t>Maminky Hranice, Přerov a Olomouc (800, veř.)</a:t>
            </a:r>
          </a:p>
          <a:p>
            <a:r>
              <a:t>Kultura v Olomouci (3 800, veř.)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Banner události</a:t>
            </a:r>
          </a:p>
        </p:txBody>
      </p:sp>
      <p:pic>
        <p:nvPicPr>
          <p:cNvPr id="168" name="image8.tif" descr="P teachers club mzk.tif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414576" y="1600200"/>
            <a:ext cx="5705248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jaké</a:t>
            </a:r>
            <a:r>
              <a:rPr lang="en-US" dirty="0" smtClean="0"/>
              <a:t> </a:t>
            </a:r>
            <a:r>
              <a:rPr lang="en-US" dirty="0" err="1" smtClean="0"/>
              <a:t>dobré</a:t>
            </a:r>
            <a:r>
              <a:rPr lang="en-US" dirty="0" smtClean="0"/>
              <a:t> </a:t>
            </a:r>
            <a:r>
              <a:rPr lang="en-US" dirty="0" err="1" smtClean="0"/>
              <a:t>tipy</a:t>
            </a:r>
            <a:r>
              <a:rPr lang="en-US" dirty="0" smtClean="0"/>
              <a:t> se </a:t>
            </a:r>
            <a:r>
              <a:rPr lang="en-US" dirty="0" err="1" smtClean="0"/>
              <a:t>můžete</a:t>
            </a:r>
            <a:r>
              <a:rPr lang="en-US" dirty="0" smtClean="0"/>
              <a:t> </a:t>
            </a:r>
            <a:r>
              <a:rPr lang="en-US" dirty="0" err="1" smtClean="0"/>
              <a:t>podělit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/>
              <a:t>Vlastní</a:t>
            </a:r>
            <a:r>
              <a:rPr lang="en-US" sz="3000" dirty="0" smtClean="0"/>
              <a:t> </a:t>
            </a:r>
            <a:r>
              <a:rPr lang="en-US" sz="3000" dirty="0" err="1" smtClean="0"/>
              <a:t>knihovna</a:t>
            </a:r>
            <a:endParaRPr lang="en-US" sz="3000" dirty="0" smtClean="0"/>
          </a:p>
          <a:p>
            <a:r>
              <a:rPr lang="en-US" sz="3000" dirty="0" err="1" smtClean="0"/>
              <a:t>Viděné</a:t>
            </a:r>
            <a:r>
              <a:rPr lang="en-US" sz="3000" dirty="0" smtClean="0"/>
              <a:t> </a:t>
            </a:r>
            <a:r>
              <a:rPr lang="en-US" sz="3000" dirty="0" err="1" smtClean="0"/>
              <a:t>jinde</a:t>
            </a:r>
            <a:endParaRPr lang="en-US" sz="3000" dirty="0" smtClean="0"/>
          </a:p>
          <a:p>
            <a:r>
              <a:rPr lang="en-US" sz="3000" dirty="0" err="1" smtClean="0"/>
              <a:t>Tipy</a:t>
            </a:r>
            <a:r>
              <a:rPr lang="en-US" sz="3000" dirty="0" smtClean="0"/>
              <a:t> </a:t>
            </a:r>
            <a:r>
              <a:rPr lang="en-US" sz="3000" dirty="0" err="1" smtClean="0"/>
              <a:t>na</a:t>
            </a:r>
            <a:r>
              <a:rPr lang="en-US" sz="3000" dirty="0" smtClean="0"/>
              <a:t> </a:t>
            </a:r>
            <a:r>
              <a:rPr lang="en-US" sz="3000" dirty="0" err="1" smtClean="0"/>
              <a:t>zdroje</a:t>
            </a:r>
            <a:r>
              <a:rPr lang="en-US" sz="3000" dirty="0" smtClean="0"/>
              <a:t> </a:t>
            </a:r>
            <a:r>
              <a:rPr lang="en-US" sz="3000" dirty="0" err="1" smtClean="0"/>
              <a:t>informací</a:t>
            </a:r>
            <a:r>
              <a:rPr lang="en-US" sz="3000" dirty="0" smtClean="0"/>
              <a:t>, </a:t>
            </a:r>
            <a:r>
              <a:rPr lang="en-US" sz="3000" dirty="0" err="1" smtClean="0"/>
              <a:t>fotek</a:t>
            </a:r>
            <a:endParaRPr lang="en-US" sz="3000" dirty="0" smtClean="0"/>
          </a:p>
          <a:p>
            <a:r>
              <a:rPr lang="en-US" sz="3000" dirty="0" err="1" smtClean="0"/>
              <a:t>Nejúspěšnější</a:t>
            </a:r>
            <a:r>
              <a:rPr lang="en-US" sz="3000" dirty="0" smtClean="0"/>
              <a:t> </a:t>
            </a:r>
            <a:r>
              <a:rPr lang="en-US" sz="3000" dirty="0" err="1" smtClean="0"/>
              <a:t>příspěvek</a:t>
            </a:r>
            <a:r>
              <a:rPr lang="en-US" sz="3000" dirty="0" smtClean="0"/>
              <a:t> </a:t>
            </a:r>
          </a:p>
          <a:p>
            <a:r>
              <a:rPr lang="en-US" sz="3000" dirty="0" err="1" smtClean="0"/>
              <a:t>Personální</a:t>
            </a:r>
            <a:r>
              <a:rPr lang="en-US" sz="3000" dirty="0" smtClean="0"/>
              <a:t> </a:t>
            </a:r>
            <a:r>
              <a:rPr lang="en-US" sz="3000" dirty="0" err="1" smtClean="0"/>
              <a:t>zajištění</a:t>
            </a:r>
            <a:endParaRPr lang="en-US" sz="3000" dirty="0" smtClean="0"/>
          </a:p>
          <a:p>
            <a:r>
              <a:rPr lang="en-US" sz="3000" dirty="0" err="1" smtClean="0"/>
              <a:t>Týmová</a:t>
            </a:r>
            <a:r>
              <a:rPr lang="en-US" sz="3000" dirty="0" smtClean="0"/>
              <a:t> </a:t>
            </a:r>
            <a:r>
              <a:rPr lang="en-US" sz="3000" dirty="0" err="1" smtClean="0"/>
              <a:t>práce</a:t>
            </a:r>
            <a:r>
              <a:rPr lang="en-US" sz="3000" dirty="0" smtClean="0"/>
              <a:t>, </a:t>
            </a:r>
            <a:r>
              <a:rPr lang="en-US" sz="3000" dirty="0" err="1" smtClean="0"/>
              <a:t>generování</a:t>
            </a:r>
            <a:r>
              <a:rPr lang="en-US" sz="3000" dirty="0" smtClean="0"/>
              <a:t> </a:t>
            </a:r>
            <a:r>
              <a:rPr lang="en-US" sz="3000" dirty="0" err="1" smtClean="0"/>
              <a:t>nápadů</a:t>
            </a:r>
            <a:endParaRPr lang="en-US" sz="3000" dirty="0" smtClean="0"/>
          </a:p>
          <a:p>
            <a:r>
              <a:rPr lang="en-US" sz="3000" dirty="0" smtClean="0"/>
              <a:t>…?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4521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324" spc="-94"/>
            </a:pPr>
            <a:endParaRPr/>
          </a:p>
        </p:txBody>
      </p:sp>
      <p:pic>
        <p:nvPicPr>
          <p:cNvPr id="171" name="image9.tif" descr="P obcanske vzdelavani event mzk.tif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364665" y="1610567"/>
            <a:ext cx="5805070" cy="480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uturum lékařská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0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Banner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r>
              <a:t>Jednotná forma – rychlá orientace</a:t>
            </a:r>
          </a:p>
          <a:p>
            <a:r>
              <a:t>Grafické ztvárnění</a:t>
            </a:r>
          </a:p>
          <a:p>
            <a:r>
              <a:rPr u="sng">
                <a:solidFill>
                  <a:srgbClr val="D25814"/>
                </a:solidFill>
                <a:uFill>
                  <a:solidFill>
                    <a:srgbClr val="D25814"/>
                  </a:solidFill>
                </a:uFill>
                <a:hlinkClick r:id="rId2"/>
              </a:rPr>
              <a:t>http://nastroje.knihovna.cz/</a:t>
            </a:r>
          </a:p>
          <a:p>
            <a:r>
              <a:t>Inkscape (infografiky)</a:t>
            </a:r>
          </a:p>
          <a:p>
            <a:r>
              <a:t>Scribus (sazba)</a:t>
            </a:r>
          </a:p>
          <a:p>
            <a:r>
              <a:t>Picmonkey (úprava fotografií online)</a:t>
            </a:r>
          </a:p>
          <a:p>
            <a:r>
              <a:t>Volné obrázky: search.creativecommons.org (Flicker, Wikimedia Commons, volné Google Images), pixabay.com, freeforcommercialuse.net</a:t>
            </a:r>
          </a:p>
          <a:p>
            <a:r>
              <a:t>Fotit, upravovat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mzk vytah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927" y="0"/>
            <a:ext cx="487614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apír šmíráky mzk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3844" y="0"/>
            <a:ext cx="437631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am gebria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515" y="0"/>
            <a:ext cx="642697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Akademie</a:t>
            </a:r>
            <a:r>
              <a:rPr lang="en-US" dirty="0" smtClean="0"/>
              <a:t> PR pro </a:t>
            </a:r>
            <a:r>
              <a:rPr lang="en-US" dirty="0" err="1" smtClean="0"/>
              <a:t>knihovny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 smtClean="0"/>
              <a:t>Velký</a:t>
            </a:r>
            <a:r>
              <a:rPr lang="en-US" sz="3600" dirty="0" smtClean="0"/>
              <a:t> </a:t>
            </a:r>
            <a:r>
              <a:rPr lang="en-US" sz="3600" dirty="0" err="1" smtClean="0"/>
              <a:t>zájem</a:t>
            </a:r>
            <a:r>
              <a:rPr lang="en-US" sz="3600" dirty="0" smtClean="0"/>
              <a:t> o </a:t>
            </a:r>
            <a:r>
              <a:rPr lang="en-US" sz="3600" dirty="0" err="1" smtClean="0"/>
              <a:t>semináře</a:t>
            </a:r>
            <a:r>
              <a:rPr lang="en-US" sz="3600" dirty="0" smtClean="0"/>
              <a:t> v </a:t>
            </a:r>
            <a:r>
              <a:rPr lang="en-US" sz="3600" dirty="0" err="1" smtClean="0"/>
              <a:t>krajích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Řada</a:t>
            </a:r>
            <a:r>
              <a:rPr lang="en-US" sz="3600" dirty="0" smtClean="0"/>
              <a:t> </a:t>
            </a:r>
            <a:r>
              <a:rPr lang="en-US" sz="3600" dirty="0" err="1" smtClean="0"/>
              <a:t>knihoven</a:t>
            </a:r>
            <a:r>
              <a:rPr lang="en-US" sz="3600" dirty="0" smtClean="0"/>
              <a:t> </a:t>
            </a:r>
            <a:r>
              <a:rPr lang="en-US" sz="3600" dirty="0" err="1" smtClean="0"/>
              <a:t>má</a:t>
            </a:r>
            <a:r>
              <a:rPr lang="en-US" sz="3600" dirty="0" smtClean="0"/>
              <a:t> PR </a:t>
            </a:r>
            <a:r>
              <a:rPr lang="en-US" sz="3600" dirty="0" err="1" smtClean="0"/>
              <a:t>pracovníka</a:t>
            </a:r>
            <a:endParaRPr lang="en-US" sz="3600" dirty="0" smtClean="0"/>
          </a:p>
          <a:p>
            <a:r>
              <a:rPr lang="en-US" sz="3600" dirty="0" err="1" smtClean="0"/>
              <a:t>Zdrojů</a:t>
            </a:r>
            <a:r>
              <a:rPr lang="en-US" sz="3600" dirty="0" smtClean="0"/>
              <a:t> </a:t>
            </a:r>
            <a:r>
              <a:rPr lang="en-US" sz="3600" dirty="0" err="1" smtClean="0"/>
              <a:t>informací</a:t>
            </a:r>
            <a:r>
              <a:rPr lang="en-US" sz="3600" dirty="0" smtClean="0"/>
              <a:t> je </a:t>
            </a:r>
            <a:r>
              <a:rPr lang="en-US" sz="3600" dirty="0" err="1" smtClean="0"/>
              <a:t>málo</a:t>
            </a:r>
            <a:endParaRPr lang="en-US" sz="3600" dirty="0" smtClean="0"/>
          </a:p>
          <a:p>
            <a:r>
              <a:rPr lang="en-US" sz="3600" dirty="0" err="1" smtClean="0"/>
              <a:t>Dobrých</a:t>
            </a:r>
            <a:r>
              <a:rPr lang="en-US" sz="3600" dirty="0" smtClean="0"/>
              <a:t> </a:t>
            </a:r>
            <a:r>
              <a:rPr lang="en-US" sz="3600" dirty="0" err="1" smtClean="0"/>
              <a:t>praxí</a:t>
            </a:r>
            <a:r>
              <a:rPr lang="en-US" sz="3600" dirty="0" smtClean="0"/>
              <a:t> </a:t>
            </a:r>
            <a:r>
              <a:rPr lang="en-US" sz="3600" dirty="0" err="1" smtClean="0"/>
              <a:t>spousta</a:t>
            </a:r>
            <a:endParaRPr lang="en-US" sz="3600" dirty="0" smtClean="0"/>
          </a:p>
          <a:p>
            <a:r>
              <a:rPr lang="en-US" sz="3600" dirty="0" smtClean="0"/>
              <a:t>PR </a:t>
            </a:r>
            <a:r>
              <a:rPr lang="en-US" sz="3600" dirty="0" err="1" smtClean="0"/>
              <a:t>jsou</a:t>
            </a:r>
            <a:r>
              <a:rPr lang="en-US" sz="3600" dirty="0" smtClean="0"/>
              <a:t> v </a:t>
            </a:r>
            <a:r>
              <a:rPr lang="en-US" sz="3600" dirty="0" err="1" smtClean="0"/>
              <a:t>knihovnách</a:t>
            </a:r>
            <a:r>
              <a:rPr lang="en-US" sz="3600" dirty="0" smtClean="0"/>
              <a:t> “</a:t>
            </a:r>
            <a:r>
              <a:rPr lang="en-US" sz="3600" dirty="0" err="1" smtClean="0"/>
              <a:t>sami</a:t>
            </a:r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69121"/>
      </p:ext>
    </p:extLst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62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117226"/>
              </p:ext>
            </p:extLst>
          </p:nvPr>
        </p:nvGraphicFramePr>
        <p:xfrm>
          <a:off x="188259" y="12136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853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FB?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err="1" smtClean="0"/>
              <a:t>Lidé</a:t>
            </a:r>
            <a:r>
              <a:rPr lang="en-US" sz="3200" dirty="0" smtClean="0"/>
              <a:t> = </a:t>
            </a:r>
            <a:r>
              <a:rPr lang="en-US" sz="3200" dirty="0" err="1" smtClean="0"/>
              <a:t>profily</a:t>
            </a:r>
            <a:endParaRPr lang="en-US" sz="3200" dirty="0" smtClean="0"/>
          </a:p>
          <a:p>
            <a:pPr marL="736599" lvl="2" indent="-228600"/>
            <a:r>
              <a:rPr lang="en-US" sz="3200" dirty="0"/>
              <a:t>Timeline/</a:t>
            </a:r>
            <a:r>
              <a:rPr lang="en-US" sz="3200" dirty="0" smtClean="0"/>
              <a:t>newsfeed</a:t>
            </a:r>
          </a:p>
          <a:p>
            <a:pPr marL="736599" lvl="2" indent="-228600"/>
            <a:endParaRPr lang="en-US" sz="3200" dirty="0" smtClean="0"/>
          </a:p>
          <a:p>
            <a:r>
              <a:rPr lang="en-US" sz="3200" dirty="0" err="1" smtClean="0"/>
              <a:t>Organizace</a:t>
            </a:r>
            <a:r>
              <a:rPr lang="en-US" sz="3200" dirty="0" smtClean="0"/>
              <a:t> (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neformální</a:t>
            </a:r>
            <a:r>
              <a:rPr lang="en-US" sz="3200" dirty="0" smtClean="0"/>
              <a:t> “</a:t>
            </a:r>
            <a:r>
              <a:rPr lang="en-US" sz="3200" dirty="0" err="1" smtClean="0"/>
              <a:t>skupiny</a:t>
            </a:r>
            <a:r>
              <a:rPr lang="en-US" sz="3200" dirty="0" smtClean="0"/>
              <a:t>”) = </a:t>
            </a:r>
            <a:r>
              <a:rPr lang="en-US" sz="3200" dirty="0" err="1" smtClean="0"/>
              <a:t>stránky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err="1" smtClean="0"/>
              <a:t>Skupiny</a:t>
            </a:r>
            <a:r>
              <a:rPr lang="en-US" sz="3200" dirty="0" smtClean="0"/>
              <a:t> (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neformální</a:t>
            </a:r>
            <a:r>
              <a:rPr lang="en-US" sz="3200" dirty="0" smtClean="0"/>
              <a:t>) = </a:t>
            </a:r>
            <a:r>
              <a:rPr lang="en-US" sz="3200" dirty="0" err="1" smtClean="0"/>
              <a:t>skupiny</a:t>
            </a:r>
            <a:endParaRPr lang="en-US" sz="3200" dirty="0" smtClean="0"/>
          </a:p>
          <a:p>
            <a:pPr lvl="1"/>
            <a:r>
              <a:rPr lang="en-US" sz="3200" dirty="0" err="1" smtClean="0"/>
              <a:t>Veřejné</a:t>
            </a:r>
            <a:r>
              <a:rPr lang="en-US" sz="3200" dirty="0" smtClean="0"/>
              <a:t>/</a:t>
            </a:r>
            <a:r>
              <a:rPr lang="en-US" sz="3200" dirty="0" err="1" smtClean="0"/>
              <a:t>uzavřené</a:t>
            </a:r>
            <a:r>
              <a:rPr lang="en-US" sz="3200" dirty="0" smtClean="0"/>
              <a:t>/</a:t>
            </a:r>
            <a:r>
              <a:rPr lang="en-US" sz="3200" dirty="0" err="1" smtClean="0"/>
              <a:t>tajné</a:t>
            </a:r>
            <a:endParaRPr lang="en-US" sz="32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21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roměř veřejný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3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801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ýmařov neveřejný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333"/>
            <a:ext cx="685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435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Znát fanoušky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>
              <a:defRPr sz="3100"/>
            </a:pPr>
            <a:r>
              <a:t>Máme vůbec čtenáře na FB? </a:t>
            </a:r>
          </a:p>
          <a:p>
            <a:pPr>
              <a:defRPr sz="3100"/>
            </a:pPr>
            <a:r>
              <a:t>Databáze čtenářů</a:t>
            </a:r>
          </a:p>
          <a:p>
            <a:pPr>
              <a:defRPr sz="3100"/>
            </a:pPr>
            <a:r>
              <a:t>Kdo navštěvuje knihovnu? </a:t>
            </a:r>
          </a:p>
          <a:p>
            <a:pPr>
              <a:defRPr sz="3100"/>
            </a:pPr>
            <a:r>
              <a:t>Co je zajímá? 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litvinov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501" y="1724907"/>
            <a:ext cx="7087398" cy="4622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Plán příspěvků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marL="342899" indent="-228599">
              <a:defRPr sz="3000"/>
            </a:pPr>
            <a:r>
              <a:t>Tabulka</a:t>
            </a:r>
          </a:p>
          <a:p>
            <a:pPr marL="342899" indent="-228599">
              <a:defRPr sz="3000"/>
            </a:pPr>
            <a:r>
              <a:t>Datum, čas</a:t>
            </a:r>
          </a:p>
          <a:p>
            <a:pPr marL="342899" indent="-228599">
              <a:defRPr sz="3000"/>
            </a:pPr>
            <a:r>
              <a:t>Co chci sdělit </a:t>
            </a:r>
          </a:p>
          <a:p>
            <a:pPr marL="342899" indent="-228599">
              <a:defRPr sz="3000"/>
            </a:pPr>
            <a:r>
              <a:t>Komu?</a:t>
            </a:r>
          </a:p>
          <a:p>
            <a:pPr marL="342899" indent="-228599">
              <a:defRPr sz="3000"/>
            </a:pPr>
            <a:r>
              <a:t>Jakou reakci chci vyvolat? </a:t>
            </a:r>
          </a:p>
          <a:p>
            <a:pPr marL="342899" indent="-228599">
              <a:defRPr sz="3000"/>
            </a:pPr>
            <a:r>
              <a:t>Forma: fotka/dokaz, video/grafika?</a:t>
            </a:r>
          </a:p>
          <a:p>
            <a:pPr marL="342899" indent="-228599">
              <a:defRPr sz="3000"/>
            </a:pPr>
            <a:r>
              <a:t>Vtípky? Převzaté věci? Knihovnické fórky?</a:t>
            </a:r>
          </a:p>
          <a:p>
            <a:pPr marL="342899" indent="-228599">
              <a:defRPr sz="3000"/>
            </a:pPr>
            <a:r>
              <a:t>Možnost připravit k automatickému zveřejnění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Default">
  <a:themeElements>
    <a:clrScheme name="Default">
      <a:dk1>
        <a:srgbClr val="2F2B20"/>
      </a:dk1>
      <a:lt1>
        <a:srgbClr val="0F182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50800" dist="254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50800" dist="254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470</Words>
  <Application>Microsoft Macintosh PowerPoint</Application>
  <PresentationFormat>On-screen Show (4:3)</PresentationFormat>
  <Paragraphs>96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</vt:lpstr>
      <vt:lpstr>FB – dobrá praxe </vt:lpstr>
      <vt:lpstr>PowerPoint Presentation</vt:lpstr>
      <vt:lpstr>O jaké dobré tipy se můžete podělit?</vt:lpstr>
      <vt:lpstr>FB?</vt:lpstr>
      <vt:lpstr>PowerPoint Presentation</vt:lpstr>
      <vt:lpstr>PowerPoint Presentation</vt:lpstr>
      <vt:lpstr>Znát fanoušky</vt:lpstr>
      <vt:lpstr>PowerPoint Presentation</vt:lpstr>
      <vt:lpstr>Plán příspěvků</vt:lpstr>
      <vt:lpstr>PowerPoint Presentation</vt:lpstr>
      <vt:lpstr>PowerPoint Presentation</vt:lpstr>
      <vt:lpstr>Co je cílem?</vt:lpstr>
      <vt:lpstr>PowerPoint Presentation</vt:lpstr>
      <vt:lpstr>Tipy z malé knihovny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Událost na FB</vt:lpstr>
      <vt:lpstr>PowerPoint Presentation</vt:lpstr>
      <vt:lpstr>PowerPoint Presentation</vt:lpstr>
      <vt:lpstr>Odběr událostí</vt:lpstr>
      <vt:lpstr>Sdílení ve skupinách</vt:lpstr>
      <vt:lpstr>PowerPoint Presentation</vt:lpstr>
      <vt:lpstr>PowerPoint Presentation</vt:lpstr>
      <vt:lpstr>Banner události</vt:lpstr>
      <vt:lpstr>PowerPoint Presentation</vt:lpstr>
      <vt:lpstr>PowerPoint Presentation</vt:lpstr>
      <vt:lpstr>Banner</vt:lpstr>
      <vt:lpstr>PowerPoint Presentation</vt:lpstr>
      <vt:lpstr>PowerPoint Presentation</vt:lpstr>
      <vt:lpstr>PowerPoint Presentation</vt:lpstr>
      <vt:lpstr>Akademie PR pro knihovny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 – dobrá praxe </dc:title>
  <cp:lastModifiedBy>Věra Ondřichová</cp:lastModifiedBy>
  <cp:revision>8</cp:revision>
  <dcterms:modified xsi:type="dcterms:W3CDTF">2015-11-30T19:44:20Z</dcterms:modified>
</cp:coreProperties>
</file>