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797675" cy="9928225"/>
  <p:embeddedFontLst>
    <p:embeddedFont>
      <p:font typeface="Lato" panose="020B0604020202020204" charset="-18"/>
      <p:regular r:id="rId20"/>
      <p:bold r:id="rId21"/>
      <p:italic r:id="rId22"/>
      <p:boldItalic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Raleway" panose="020B0604020202020204" charset="-18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denko Vozar" initials="" lastIdx="8" clrIdx="0"/>
  <p:cmAuthor id="1" name="Moje Knihovna" initials="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83F1A35-0803-482B-B933-D5CE80F854BC}">
  <a:tblStyle styleId="{F83F1A35-0803-482B-B933-D5CE80F854B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9-09T21:47:55.552" idx="1">
    <p:pos x="4151" y="1283"/>
    <p:text>Mozem vymenit za ine obrazky/ikony?</p:text>
  </p:cm>
  <p:cm authorId="1" dt="2019-09-09T21:47:55.552" idx="1">
    <p:pos x="4151" y="1283"/>
    <p:text>Klidně, výměna je možná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9T21:51:18.145" idx="2">
    <p:pos x="354" y="1230"/>
    <p:text>Ten otazník je tam proto, že to je nejisté, stávající smlouva bude na 5 let, potom se bude vyjednávat nová a není jisté, zda to budou chtít takto uvolnit. Nechal bych tam ten otazník, aby někoho nenapadlo, že je nějaké pevné datum.</p:text>
  </p:cm>
  <p:cm authorId="1" dt="2019-09-09T21:53:14.894" idx="4">
    <p:pos x="354" y="1330"/>
    <p:text>Má to být tak, že po uplynutí 2 let se to posune k roku 2007. Vzdálený přistup se spustí, až bude technické řešení.</p:text>
  </p:cm>
  <p:cm authorId="0" dt="2019-09-10T05:18:38.089" idx="3">
    <p:pos x="354" y="1230"/>
    <p:text>Myslel som skor rok 2019. Osobne zacinam mat pocit, ze ked sa do toho pojde, tak od noveho roka.</p:text>
  </p:cm>
  <p:cm authorId="0" dt="2019-09-10T05:20:10.713" idx="5">
    <p:pos x="354" y="1330"/>
    <p:text>jj, prave narazam, ze tam je 2020, miesto 2021</p:text>
  </p:cm>
  <p:cm authorId="0" dt="2019-09-10T06:55:54.959" idx="4">
    <p:pos x="354" y="1330"/>
    <p:text>dle povodnej porady s GR to bolo etapovito 1. na miste samem do 89, 2. pro registrovane ctenare vzdalene, 3. do roku 2007</p:text>
  </p:cm>
  <p:cm authorId="1" dt="2019-09-10T06:55:54.959" idx="5">
    <p:pos x="354" y="1330"/>
    <p:text>OK prosím o opravu
-- 
Vít Richter</p:text>
  </p:cm>
  <p:cm authorId="0" dt="2019-09-10T06:59:11.159" idx="2">
    <p:pos x="354" y="1230"/>
    <p:text>ma zmysel uvadet bez otazniku?</p:text>
  </p:cm>
  <p:cm authorId="1" dt="2019-09-10T06:59:11.159" idx="3">
    <p:pos x="354" y="1230"/>
    <p:text>Jasně, upravte to podle sebe.
Včera Kocanda tvrdil, že mu Schreier řekl, že MF to již odsouhlasilo, ale
ještě neposlal papír.
-- 
Vít Richter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9-09T21:53:56.297" idx="6">
    <p:pos x="14" y="4087"/>
    <p:text>Bol by zaujem o data z NK?</p:text>
  </p:cm>
  <p:cm authorId="1" dt="2019-09-09T21:53:56.297" idx="6">
    <p:pos x="14" y="4087"/>
    <p:text>Ano, bylo by fajn to nahradit a aktualizovat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9-09T12:17:45.767" idx="8">
    <p:pos x="67" y="4095"/>
    <p:text>Podla coho sa to davalo dokopy?</p:text>
  </p:cm>
  <p:cm authorId="0" dt="2019-09-09T21:54:43.237" idx="7">
    <p:pos x="67" y="4095"/>
    <p:text>Detto? PS data neodpovedaju nasmu zoznamu ..</p:text>
  </p:cm>
  <p:cm authorId="1" dt="2019-09-09T21:54:43.237" idx="7">
    <p:pos x="67" y="4095"/>
    <p:text>Možno aktualizovat, měl jsem to od Petra Žabičky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49528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08faa35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3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08faa35b9_0_0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608faa35b9_0_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08faa35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3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08faa35b9_0_15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608faa35b9_0_15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08faa35b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3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08faa35b9_0_9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608faa35b9_0_9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519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9144000" cy="72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9450" y="1763267"/>
            <a:ext cx="7688100" cy="22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9627" y="4230533"/>
            <a:ext cx="7688100" cy="7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6023" y="104001"/>
            <a:ext cx="1635627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2"/>
          <p:cNvCxnSpPr/>
          <p:nvPr/>
        </p:nvCxnSpPr>
        <p:spPr>
          <a:xfrm rot="10800000">
            <a:off x="354350" y="725833"/>
            <a:ext cx="0" cy="6165300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47625" dir="1620000" algn="bl" rotWithShape="0">
              <a:schemeClr val="dk1">
                <a:alpha val="84000"/>
              </a:schemeClr>
            </a:outerShdw>
          </a:effectLst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72" name="Google Shape;7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729450" y="978600"/>
            <a:ext cx="76884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729450" y="3030517"/>
            <a:ext cx="7688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7959948" y="6164567"/>
            <a:ext cx="969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7959948" y="6164567"/>
            <a:ext cx="969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729450" y="1763267"/>
            <a:ext cx="7688400" cy="20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7959948" y="6164567"/>
            <a:ext cx="969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9144000" cy="7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29450" y="11244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29450" y="2091967"/>
            <a:ext cx="76887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7959948" y="6164567"/>
            <a:ext cx="969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7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923" y="123601"/>
            <a:ext cx="1635627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9144000" cy="71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9500" y="1055267"/>
            <a:ext cx="7688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29500" y="2011267"/>
            <a:ext cx="37743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3604" y="2011267"/>
            <a:ext cx="37743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7959948" y="6164567"/>
            <a:ext cx="969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8" name="Google Shape;38;p5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1700" y="-23400"/>
            <a:ext cx="9144000" cy="755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923" y="94401"/>
            <a:ext cx="1635627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76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27800" y="1239633"/>
            <a:ext cx="7688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7959948" y="6164567"/>
            <a:ext cx="969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4" name="Google Shape;44;p6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7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923" y="117801"/>
            <a:ext cx="1635627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0" y="0"/>
            <a:ext cx="9144000" cy="75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21225" y="1170500"/>
            <a:ext cx="33009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721225" y="2890800"/>
            <a:ext cx="33009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7959948" y="6164567"/>
            <a:ext cx="969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51" name="Google Shape;51;p7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-2400"/>
            <a:ext cx="9144000" cy="7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923" y="115401"/>
            <a:ext cx="1635627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8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55" name="Google Shape;55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729450" y="1152400"/>
            <a:ext cx="7021200" cy="3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7959948" y="6164567"/>
            <a:ext cx="969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724950" y="1424000"/>
            <a:ext cx="33009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724950" y="3535500"/>
            <a:ext cx="3300900" cy="10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5174225" y="1803500"/>
            <a:ext cx="3374400" cy="40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959948" y="6164567"/>
            <a:ext cx="969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65" name="Google Shape;6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90098" y="161601"/>
            <a:ext cx="1635627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724950" y="5830068"/>
            <a:ext cx="76974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7959948" y="6164567"/>
            <a:ext cx="969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69" name="Google Shape;6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2798" y="196201"/>
            <a:ext cx="1635627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"/>
              <a:buChar char="●"/>
              <a:defRPr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Char char="■"/>
              <a:defRPr sz="16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●"/>
              <a:defRPr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○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■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○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Roboto"/>
              <a:buChar char="■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959948" y="6164567"/>
            <a:ext cx="969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Aga </a:t>
            </a:r>
            <a:fld id="{00000000-1234-1234-1234-123412341234}" type="slidenum">
              <a:rPr lang="cs-CZ"/>
              <a:t>‹#›</a:t>
            </a:fld>
            <a:r>
              <a:rPr lang="cs-CZ"/>
              <a:t> Header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it.richter@nkp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zdenko.vozar@nkp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vit.richter@nkp.cz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zdenko.vozar@nkp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09825" y="2389300"/>
            <a:ext cx="8138700" cy="12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 Narrow"/>
              <a:buNone/>
            </a:pPr>
            <a:r>
              <a:rPr lang="cs-CZ" sz="4200" dirty="0"/>
              <a:t>Zpřístupnění děl nedostupných na trhu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 Narrow"/>
              <a:buNone/>
            </a:pPr>
            <a:r>
              <a:rPr lang="cs-CZ" sz="4200" dirty="0"/>
              <a:t/>
            </a:r>
            <a:br>
              <a:rPr lang="cs-CZ" sz="4200" dirty="0"/>
            </a:br>
            <a:r>
              <a:rPr lang="cs-CZ" sz="4200" dirty="0"/>
              <a:t>- </a:t>
            </a:r>
            <a:r>
              <a:rPr lang="cs-CZ" sz="3600" dirty="0"/>
              <a:t>nová služba knihoven v digitálním prostředí</a:t>
            </a:r>
            <a:endParaRPr sz="36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4853366"/>
            <a:ext cx="6400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cs-CZ" sz="1400" dirty="0" smtClean="0"/>
              <a:t>Ústí nad Labem 2. 10. </a:t>
            </a:r>
            <a:r>
              <a:rPr lang="cs-CZ" sz="1400" dirty="0"/>
              <a:t>2019</a:t>
            </a:r>
            <a:endParaRPr sz="14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cs-CZ" sz="1400" b="1" dirty="0"/>
              <a:t>Vít Richter – Zdenko Vozár</a:t>
            </a:r>
            <a:endParaRPr sz="1400" b="1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cs-CZ" sz="1400" dirty="0"/>
              <a:t>Národní knihovna ČR</a:t>
            </a:r>
            <a:endParaRPr sz="1400" dirty="0"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cs-CZ" sz="1200" dirty="0">
                <a:solidFill>
                  <a:schemeClr val="accent5"/>
                </a:solidFill>
                <a:uFill>
                  <a:noFill/>
                </a:uFill>
                <a:hlinkClick r:id="rId3"/>
              </a:rPr>
              <a:t>vit.richter@nkp.cz</a:t>
            </a:r>
            <a:endParaRPr sz="1200" dirty="0"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cs-CZ" sz="1200" dirty="0">
                <a:solidFill>
                  <a:schemeClr val="accent5"/>
                </a:solidFill>
                <a:uFill>
                  <a:noFill/>
                </a:uFill>
                <a:hlinkClick r:id="rId4"/>
              </a:rPr>
              <a:t>zdenko.vozar@nkp.cz</a:t>
            </a:r>
            <a:endParaRPr sz="1200" dirty="0"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729450" y="11244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lang="cs-CZ"/>
              <a:t>Smlouva mezi NK ČR a knihovnou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729450" y="2091967"/>
            <a:ext cx="76887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Knihovna je evidovaná podle knihovního zákona č. 257/2001.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30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NK ČR poskytuje knihovně (uživateli)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"/>
              <a:buChar char="○"/>
            </a:pPr>
            <a:r>
              <a:rPr lang="cs-CZ" sz="1800">
                <a:latin typeface="Roboto"/>
                <a:ea typeface="Roboto"/>
                <a:cs typeface="Roboto"/>
                <a:sym typeface="Roboto"/>
              </a:rPr>
              <a:t>Službu zobrazení na místě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"/>
              <a:buChar char="○"/>
            </a:pPr>
            <a:r>
              <a:rPr lang="cs-CZ" sz="1800">
                <a:latin typeface="Roboto"/>
                <a:ea typeface="Roboto"/>
                <a:cs typeface="Roboto"/>
                <a:sym typeface="Roboto"/>
              </a:rPr>
              <a:t>Službu vzdáleného přístupu.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30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Služba je poskytována registrovaným čtenářům.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30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Knihovna má kvalitní připojení k internetu a poskytne pro službu zvláštní počítač.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30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NK ČR poskytne knihovně program, které znemožní zhotovení tištěné nebo digitální kopie.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30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Knihovna zakáže čtenářům zhotovení kopie pomocí fotoaparátu či mobilního telefonu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30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V případě porušení autorských práv knihovna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"/>
              <a:buChar char="○"/>
            </a:pPr>
            <a:r>
              <a:rPr lang="cs-CZ" sz="1800">
                <a:latin typeface="Roboto"/>
                <a:ea typeface="Roboto"/>
                <a:cs typeface="Roboto"/>
                <a:sym typeface="Roboto"/>
              </a:rPr>
              <a:t>Přeruší poskytování služeb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"/>
              <a:buChar char="○"/>
            </a:pPr>
            <a:r>
              <a:rPr lang="cs-CZ" sz="1800">
                <a:latin typeface="Roboto"/>
                <a:ea typeface="Roboto"/>
                <a:cs typeface="Roboto"/>
                <a:sym typeface="Roboto"/>
              </a:rPr>
              <a:t>Poskytne kolektivním správcům nezbytné údaje o čtenáři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1600"/>
              </a:spcAft>
              <a:buClr>
                <a:srgbClr val="17365D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729450" y="11244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lang="cs-CZ" sz="3200"/>
              <a:t>Podmínky a povinnosti registrovaného čtenáře</a:t>
            </a:r>
            <a:endParaRPr sz="3200"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729450" y="2091967"/>
            <a:ext cx="76887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33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Char char="●"/>
            </a:pPr>
            <a:r>
              <a:rPr lang="cs-CZ"/>
              <a:t>Vzdálený přístup je chráněn technickým opatřením: každý registrovaný čtenář má svůj login a heslo pro přístup do NDK.</a:t>
            </a:r>
            <a:endParaRPr/>
          </a:p>
          <a:p>
            <a:pPr marL="342900" lvl="0" indent="-313372" algn="l" rtl="0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>
                <a:srgbClr val="17365D"/>
              </a:buClr>
              <a:buSzPts val="2000"/>
              <a:buChar char="●"/>
            </a:pPr>
            <a:r>
              <a:rPr lang="cs-CZ"/>
              <a:t>Služba je určena výhradně pro účely výzkumu nebo soukromého studia.</a:t>
            </a:r>
            <a:endParaRPr/>
          </a:p>
          <a:p>
            <a:pPr marL="342900" lvl="0" indent="-313372" algn="l" rtl="0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>
                <a:srgbClr val="17365D"/>
              </a:buClr>
              <a:buSzPts val="2000"/>
              <a:buChar char="●"/>
            </a:pPr>
            <a:r>
              <a:rPr lang="cs-CZ"/>
              <a:t>Dílo zobrazené v NDK lze pouze číst.</a:t>
            </a:r>
            <a:endParaRPr/>
          </a:p>
          <a:p>
            <a:pPr marL="742950" lvl="1" indent="-265112" algn="l" rtl="0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rgbClr val="FF0000"/>
              </a:buClr>
              <a:buSzPts val="1800"/>
              <a:buChar char="○"/>
            </a:pPr>
            <a:r>
              <a:rPr lang="cs-CZ"/>
              <a:t>Nesmí se zhotovit jakékoli rozmnoženiny zobrazeného díla, ať s použitím předmětného nebo jiného zařízení (zejména tiskárny, fotoaparátu nebo mobilního telefonu), odstranění identifikačních znaků rozmnoženiny a poskytnutí rozmnoženiny v jakékoli podobě další osobě.</a:t>
            </a:r>
            <a:endParaRPr/>
          </a:p>
          <a:p>
            <a:pPr marL="742950" lvl="1" indent="-265112" algn="l" rtl="0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Clr>
                <a:srgbClr val="FF0000"/>
              </a:buClr>
              <a:buSzPts val="1800"/>
              <a:buChar char="○"/>
            </a:pPr>
            <a:r>
              <a:rPr lang="cs-CZ"/>
              <a:t>Čtenář nesmí poskytnout přístup do NDK třetí osobě.</a:t>
            </a:r>
            <a:endParaRPr/>
          </a:p>
          <a:p>
            <a:pPr marL="342900" lvl="0" indent="-313372" algn="l" rtl="0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>
                <a:srgbClr val="17365D"/>
              </a:buClr>
              <a:buSzPts val="2000"/>
              <a:buChar char="●"/>
            </a:pPr>
            <a:r>
              <a:rPr lang="cs-CZ"/>
              <a:t>Při porušení podmínek knihovna přeruší službu vzdáleného přístupu.</a:t>
            </a:r>
            <a:endParaRPr/>
          </a:p>
          <a:p>
            <a:pPr marL="342900" lvl="0" indent="-313372" algn="l" rtl="0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>
                <a:srgbClr val="17365D"/>
              </a:buClr>
              <a:buSzPts val="2000"/>
              <a:buChar char="●"/>
            </a:pPr>
            <a:r>
              <a:rPr lang="cs-CZ"/>
              <a:t>Čtenář dává souhlas k poskytnutí svých osobních údajů kolektivnímu správci. </a:t>
            </a:r>
            <a:endParaRPr/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1600"/>
              </a:spcAft>
              <a:buClr>
                <a:srgbClr val="17365D"/>
              </a:buClr>
              <a:buSzPts val="2720"/>
              <a:buNone/>
            </a:pPr>
            <a:endParaRPr sz="272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729450" y="11244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lang="cs-CZ"/>
              <a:t>Postup implementace</a:t>
            </a:r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729450" y="2091967"/>
            <a:ext cx="76887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543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Char char="●"/>
            </a:pPr>
            <a:r>
              <a:rPr lang="cs-CZ"/>
              <a:t>MK ČR – rozhodnutí a úhradě licence - ???</a:t>
            </a:r>
            <a:endParaRPr/>
          </a:p>
          <a:p>
            <a:pPr marL="342900" lvl="0" indent="-3054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17365D"/>
              </a:buClr>
              <a:buSzPts val="2000"/>
              <a:buChar char="●"/>
            </a:pPr>
            <a:r>
              <a:rPr lang="cs-CZ"/>
              <a:t>NK ČR – uzavření licenční smlouvy s Dilia a OOA-S</a:t>
            </a:r>
            <a:endParaRPr/>
          </a:p>
          <a:p>
            <a:pPr marL="342900" lvl="0" indent="-3054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17365D"/>
              </a:buClr>
              <a:buSzPts val="2000"/>
              <a:buChar char="●"/>
            </a:pPr>
            <a:r>
              <a:rPr lang="cs-CZ"/>
              <a:t>NK ČR – provoz Systému děl nedostupných na trhu a Národní digitální knihovny</a:t>
            </a:r>
            <a:endParaRPr/>
          </a:p>
          <a:p>
            <a:pPr marL="342900" lvl="0" indent="-3054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17365D"/>
              </a:buClr>
              <a:buSzPts val="2000"/>
              <a:buChar char="●"/>
            </a:pPr>
            <a:r>
              <a:rPr lang="cs-CZ"/>
              <a:t>Testování do konce roku 2019 – krajské knihovny….</a:t>
            </a:r>
            <a:endParaRPr/>
          </a:p>
          <a:p>
            <a:pPr marL="342900" lvl="0" indent="-3054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17365D"/>
              </a:buClr>
              <a:buSzPts val="2000"/>
              <a:buChar char="●"/>
            </a:pPr>
            <a:r>
              <a:rPr lang="cs-CZ"/>
              <a:t>Knihovna AV ČR – rozvoj systému Kramerius</a:t>
            </a:r>
            <a:endParaRPr/>
          </a:p>
          <a:p>
            <a:pPr marL="342900" lvl="0" indent="-3054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17365D"/>
              </a:buClr>
              <a:buSzPts val="2000"/>
              <a:buChar char="●"/>
            </a:pPr>
            <a:r>
              <a:rPr lang="cs-CZ"/>
              <a:t>Rok 2020 – postupné zapojování knihoven</a:t>
            </a:r>
            <a:endParaRPr/>
          </a:p>
          <a:p>
            <a:pPr marL="342900" lvl="0" indent="-1784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17365D"/>
              </a:buClr>
              <a:buSzPts val="2590"/>
              <a:buNone/>
            </a:pPr>
            <a:endParaRPr/>
          </a:p>
          <a:p>
            <a:pPr marL="342900" lvl="0" indent="-3054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17365D"/>
              </a:buClr>
              <a:buSzPts val="2000"/>
              <a:buChar char="●"/>
            </a:pPr>
            <a:r>
              <a:rPr lang="cs-CZ"/>
              <a:t>Uzavření smlouvy mezi NK a knihovnou</a:t>
            </a:r>
            <a:endParaRPr/>
          </a:p>
          <a:p>
            <a:pPr marL="742950" lvl="1" indent="-2590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FF0000"/>
              </a:buClr>
              <a:buSzPts val="1800"/>
              <a:buChar char="○"/>
            </a:pPr>
            <a:r>
              <a:rPr lang="cs-CZ"/>
              <a:t>Samostatný počítač</a:t>
            </a:r>
            <a:endParaRPr/>
          </a:p>
          <a:p>
            <a:pPr marL="742950" lvl="1" indent="-2590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FF0000"/>
              </a:buClr>
              <a:buSzPts val="1800"/>
              <a:buChar char="○"/>
            </a:pPr>
            <a:r>
              <a:rPr lang="cs-CZ"/>
              <a:t>Určen pouze pro čtení dokumentů</a:t>
            </a:r>
            <a:endParaRPr/>
          </a:p>
          <a:p>
            <a:pPr marL="742950" lvl="1" indent="-259080" algn="l" rtl="0">
              <a:lnSpc>
                <a:spcPct val="90000"/>
              </a:lnSpc>
              <a:spcBef>
                <a:spcPts val="444"/>
              </a:spcBef>
              <a:spcAft>
                <a:spcPts val="1600"/>
              </a:spcAft>
              <a:buClr>
                <a:srgbClr val="FF0000"/>
              </a:buClr>
              <a:buSzPts val="1800"/>
              <a:buChar char="○"/>
            </a:pPr>
            <a:r>
              <a:rPr lang="cs-CZ"/>
              <a:t>Nemožnost zhotovit tiskovou a digitální kopii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729450" y="11244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Technické řešení	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64208" y="3695847"/>
            <a:ext cx="69918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✓"/>
            </a:pPr>
            <a:r>
              <a:rPr lang="cs-CZ"/>
              <a:t>Export a zveřejnění Seznamu děl nedostupných na trhu s UUID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do budoucna aplikace Rejstřík DNNT + API rozhraní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✓"/>
            </a:pPr>
            <a:r>
              <a:rPr lang="cs-CZ"/>
              <a:t>Naprogramování a implementace Krameria pro potřeby DNNT (kramerius-patch-5.4.4-dnnt)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✓"/>
            </a:pPr>
            <a:r>
              <a:rPr lang="cs-CZ"/>
              <a:t>Označení všech platných díl dle SDNT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✓"/>
            </a:pPr>
            <a:r>
              <a:rPr lang="cs-CZ"/>
              <a:t>Celkově cca. 70 000 děl</a:t>
            </a:r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725" y="1754625"/>
            <a:ext cx="7208150" cy="223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729500" y="1055267"/>
            <a:ext cx="7688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Technické řešení zpřístupnění - 3 cesty</a:t>
            </a:r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2"/>
          </p:nvPr>
        </p:nvSpPr>
        <p:spPr>
          <a:xfrm>
            <a:off x="4409950" y="1768973"/>
            <a:ext cx="3774300" cy="23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Systém Porteus Kiosk</a:t>
            </a:r>
            <a:endParaRPr b="1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cs-CZ"/>
              <a:t>menší knihovny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s-CZ"/>
              <a:t>nízké nároky na IT personál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s-CZ"/>
              <a:t>dedikovaný fyzický stroj x86_64, linux kompatib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s-CZ"/>
              <a:t>usb klíč od NK ČR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s-CZ"/>
              <a:t>nasazení téměř Plug &amp; Play </a:t>
            </a:r>
            <a:endParaRPr/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50" y="3600125"/>
            <a:ext cx="1419250" cy="13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797700" y="1820699"/>
            <a:ext cx="3774300" cy="25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Certifikáty do prohlížečů</a:t>
            </a:r>
            <a:endParaRPr b="1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cs-CZ"/>
              <a:t>kvalitné technické zázemí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s-CZ"/>
              <a:t>značný počet terminálů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s-CZ"/>
              <a:t>dedikovaná IP adresa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s-CZ"/>
              <a:t>smluvní garance</a:t>
            </a:r>
            <a:endParaRPr/>
          </a:p>
        </p:txBody>
      </p:sp>
      <p:sp>
        <p:nvSpPr>
          <p:cNvPr id="189" name="Google Shape;189;p26"/>
          <p:cNvSpPr txBox="1"/>
          <p:nvPr/>
        </p:nvSpPr>
        <p:spPr>
          <a:xfrm>
            <a:off x="729500" y="4849175"/>
            <a:ext cx="7688400" cy="15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r>
              <a:rPr lang="cs-CZ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Přístup pomocí prohlížeče z domova - III. fáze: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·"/>
            </a:pPr>
            <a:r>
              <a:rPr lang="cs-CZ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modelově řešeno podobně jako pro jiný elektronický zdroje </a:t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·"/>
            </a:pPr>
            <a:r>
              <a:rPr lang="cs-CZ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řešeno do velký míry v aplikaci, skrz jednoduché přihlášení (SSO) pomocí Shibboleth a ověření u IdP</a:t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·"/>
            </a:pPr>
            <a:r>
              <a:rPr lang="cs-CZ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řešení pro větší knihovny s LDAP</a:t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0" name="Google Shape;19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4175" y="3174575"/>
            <a:ext cx="1156600" cy="11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729450" y="11244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Technické řešení - II. fáze - Implementace</a:t>
            </a:r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729450" y="2091967"/>
            <a:ext cx="76887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✓"/>
            </a:pPr>
            <a:r>
              <a:rPr lang="cs-CZ"/>
              <a:t>Úprava kiosků Porteus + Testování různých certifikátů vzdáleně v jednoduchým prostředí</a:t>
            </a:r>
            <a:r>
              <a:rPr lang="cs-CZ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✓"/>
            </a:pPr>
            <a:r>
              <a:rPr lang="cs-CZ"/>
              <a:t>Přednasazení pro účely testování v knihovnách (2019)</a:t>
            </a:r>
            <a:endParaRPr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MKP, MZK, KNAV, VKOL, 1 Krajská knihovna, 1 Okresní</a:t>
            </a:r>
            <a:endParaRPr/>
          </a:p>
          <a:p>
            <a:pPr marL="4500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✓"/>
            </a:pPr>
            <a:r>
              <a:rPr lang="cs-CZ"/>
              <a:t>Schválení MK ČR,  zaplacení, smluvní vztah knihoven s NK ČR</a:t>
            </a:r>
            <a:endParaRPr/>
          </a:p>
          <a:p>
            <a:pPr marL="4500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✓"/>
            </a:pPr>
            <a:r>
              <a:rPr lang="cs-CZ"/>
              <a:t>Nasazeni ve vlnach</a:t>
            </a:r>
            <a:endParaRPr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1. vlna:  Aktivace přednasazeného</a:t>
            </a:r>
            <a:endParaRPr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2. vlna : Krajské knihovny</a:t>
            </a:r>
            <a:endParaRPr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3  vlna. další ústřední knihovny (ex. univerzitní)</a:t>
            </a:r>
            <a:endParaRPr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Školení personálu zmíněných knihoven pro jednoduchý support</a:t>
            </a:r>
            <a:endParaRPr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4. vlna: nasazení v okresních, městských a dalších knihovnách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729450" y="11244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lang="cs-CZ"/>
              <a:t>Rizikové faktory</a:t>
            </a:r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729450" y="2091967"/>
            <a:ext cx="76887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24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Char char="●"/>
            </a:pPr>
            <a:r>
              <a:rPr lang="cs-CZ"/>
              <a:t>Financování licence ze strany Ministerstva kultury – od kdy?</a:t>
            </a:r>
            <a:endParaRPr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17365D"/>
              </a:buClr>
              <a:buSzPts val="2480"/>
              <a:buNone/>
            </a:pPr>
            <a:endParaRPr/>
          </a:p>
          <a:p>
            <a:pPr marL="342900" lvl="0" indent="-312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17365D"/>
              </a:buClr>
              <a:buSzPts val="2000"/>
              <a:buChar char="●"/>
            </a:pPr>
            <a:r>
              <a:rPr lang="cs-CZ"/>
              <a:t>Podpis licenční smlouvy mezi NK ČR a kolektivními správci</a:t>
            </a:r>
            <a:endParaRPr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17365D"/>
              </a:buClr>
              <a:buSzPts val="2480"/>
              <a:buNone/>
            </a:pPr>
            <a:endParaRPr/>
          </a:p>
          <a:p>
            <a:pPr marL="342900" lvl="0" indent="-312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17365D"/>
              </a:buClr>
              <a:buSzPts val="2000"/>
              <a:buChar char="●"/>
            </a:pPr>
            <a:r>
              <a:rPr lang="cs-CZ"/>
              <a:t>Vybudování silné infrastruktury NK ČR a provoz systému</a:t>
            </a:r>
            <a:endParaRPr/>
          </a:p>
          <a:p>
            <a:pPr marL="742950" lvl="1" indent="-2622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F0000"/>
              </a:buClr>
              <a:buSzPts val="1800"/>
              <a:buChar char="○"/>
            </a:pPr>
            <a:r>
              <a:rPr lang="cs-CZ"/>
              <a:t>Seznam děl nedostupných na trhu  - nutnost aplikace</a:t>
            </a:r>
            <a:endParaRPr/>
          </a:p>
          <a:p>
            <a:pPr marL="742950" lvl="1" indent="-2622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F0000"/>
              </a:buClr>
              <a:buSzPts val="1800"/>
              <a:buChar char="○"/>
            </a:pPr>
            <a:r>
              <a:rPr lang="cs-CZ"/>
              <a:t>Úplně nová infrastruktura pro systém Kramerius</a:t>
            </a:r>
            <a:endParaRPr/>
          </a:p>
          <a:p>
            <a:pPr marL="742950" lvl="1" indent="-2622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F0000"/>
              </a:buClr>
              <a:buSzPts val="1800"/>
              <a:buChar char="○"/>
            </a:pPr>
            <a:r>
              <a:rPr lang="cs-CZ"/>
              <a:t>Personální zdroje</a:t>
            </a:r>
            <a:endParaRPr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17365D"/>
              </a:buClr>
              <a:buSzPts val="2480"/>
              <a:buNone/>
            </a:pPr>
            <a:endParaRPr/>
          </a:p>
          <a:p>
            <a:pPr marL="342900" lvl="0" indent="-312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17365D"/>
              </a:buClr>
              <a:buSzPts val="2000"/>
              <a:buChar char="●"/>
            </a:pPr>
            <a:r>
              <a:rPr lang="cs-CZ"/>
              <a:t>Připravenost knihoven</a:t>
            </a:r>
            <a:endParaRPr/>
          </a:p>
          <a:p>
            <a:pPr marL="742950" lvl="1" indent="-2622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F0000"/>
              </a:buClr>
              <a:buSzPts val="1800"/>
              <a:buChar char="○"/>
            </a:pPr>
            <a:r>
              <a:rPr lang="cs-CZ"/>
              <a:t>Síťové prostředí, dostatek vhodných terminálů v malých knihovnách</a:t>
            </a:r>
            <a:endParaRPr/>
          </a:p>
          <a:p>
            <a:pPr marL="742950" lvl="1" indent="-2622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F0000"/>
              </a:buClr>
              <a:buSzPts val="1800"/>
              <a:buChar char="○"/>
            </a:pPr>
            <a:r>
              <a:rPr lang="cs-CZ"/>
              <a:t>Vzdělávání pracovníků – naučit se pracovat s Krameriem</a:t>
            </a:r>
            <a:endParaRPr/>
          </a:p>
          <a:p>
            <a:pPr marL="742950" lvl="1" indent="-26225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F0000"/>
              </a:buClr>
              <a:buSzPts val="1800"/>
              <a:buChar char="○"/>
            </a:pPr>
            <a:r>
              <a:rPr lang="cs-CZ"/>
              <a:t>VISK 3 v roce 2020 – podpora nákupu PC pro malé knihovny ???</a:t>
            </a:r>
            <a:endParaRPr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17365D"/>
              </a:buClr>
              <a:buSzPts val="2480"/>
              <a:buNone/>
            </a:pPr>
            <a:endParaRPr/>
          </a:p>
          <a:p>
            <a:pPr marL="342900" lvl="0" indent="-312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17365D"/>
              </a:buClr>
              <a:buSzPts val="2000"/>
              <a:buChar char="●"/>
            </a:pPr>
            <a:r>
              <a:rPr lang="cs-CZ"/>
              <a:t>Očekávání čtenářů</a:t>
            </a:r>
            <a:endParaRPr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17365D"/>
              </a:buClr>
              <a:buSzPts val="2480"/>
              <a:buNone/>
            </a:pPr>
            <a:endParaRPr sz="2480"/>
          </a:p>
          <a:p>
            <a:pPr marL="742950" lvl="1" indent="-147955" algn="l" rtl="0">
              <a:lnSpc>
                <a:spcPct val="80000"/>
              </a:lnSpc>
              <a:spcBef>
                <a:spcPts val="434"/>
              </a:spcBef>
              <a:spcAft>
                <a:spcPts val="1600"/>
              </a:spcAft>
              <a:buClr>
                <a:srgbClr val="FF0000"/>
              </a:buClr>
              <a:buSzPts val="2170"/>
              <a:buNone/>
            </a:pPr>
            <a:endParaRPr sz="217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09825" y="2389300"/>
            <a:ext cx="8138700" cy="12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 Narrow"/>
              <a:buNone/>
            </a:pPr>
            <a:r>
              <a:rPr lang="cs-CZ" sz="4200" dirty="0"/>
              <a:t>Zpřístupnění děl nedostupných na trhu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 Narrow"/>
              <a:buNone/>
            </a:pPr>
            <a:r>
              <a:rPr lang="cs-CZ" sz="4200" dirty="0"/>
              <a:t/>
            </a:r>
            <a:br>
              <a:rPr lang="cs-CZ" sz="4200" dirty="0"/>
            </a:br>
            <a:r>
              <a:rPr lang="cs-CZ" sz="4200" dirty="0"/>
              <a:t>- </a:t>
            </a:r>
            <a:r>
              <a:rPr lang="cs-CZ" sz="3600" dirty="0"/>
              <a:t>nová služba knihoven v digitálním prostředí</a:t>
            </a:r>
            <a:endParaRPr sz="36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4853366"/>
            <a:ext cx="6400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cs-CZ" sz="1400" dirty="0" smtClean="0"/>
              <a:t>Ústí nad Labem 2. 10. </a:t>
            </a:r>
            <a:r>
              <a:rPr lang="cs-CZ" sz="1400" dirty="0"/>
              <a:t>2019</a:t>
            </a:r>
            <a:endParaRPr sz="14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cs-CZ" sz="1400" b="1" dirty="0"/>
              <a:t>Vít Richter – Zdenko Vozár</a:t>
            </a:r>
            <a:endParaRPr sz="1400" b="1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cs-CZ" sz="1400" dirty="0"/>
              <a:t>Národní knihovna ČR</a:t>
            </a:r>
            <a:endParaRPr sz="1400" dirty="0"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cs-CZ" sz="1200" dirty="0">
                <a:solidFill>
                  <a:schemeClr val="accent5"/>
                </a:solidFill>
                <a:uFill>
                  <a:noFill/>
                </a:uFill>
                <a:hlinkClick r:id="rId3"/>
              </a:rPr>
              <a:t>vit.richter@nkp.cz</a:t>
            </a:r>
            <a:endParaRPr sz="1200" dirty="0"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cs-CZ" sz="1200" dirty="0">
                <a:solidFill>
                  <a:schemeClr val="accent5"/>
                </a:solidFill>
                <a:uFill>
                  <a:noFill/>
                </a:uFill>
                <a:hlinkClick r:id="rId4"/>
              </a:rPr>
              <a:t>zdenko.vozar@nkp.cz</a:t>
            </a:r>
            <a:endParaRPr sz="1200" dirty="0"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409205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29500" y="1055267"/>
            <a:ext cx="7688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lang="cs-CZ" sz="3200"/>
              <a:t>Od poloviny 90. let se v českých knihovnách digitalizuje</a:t>
            </a:r>
            <a:endParaRPr sz="320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729500" y="2011267"/>
            <a:ext cx="37743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590"/>
              <a:buNone/>
            </a:pPr>
            <a:r>
              <a:rPr lang="cs-CZ" sz="2200">
                <a:latin typeface="Roboto"/>
                <a:ea typeface="Roboto"/>
                <a:cs typeface="Roboto"/>
                <a:sym typeface="Roboto"/>
              </a:rPr>
              <a:t>Zdroje digitalizovaných dokumentů</a:t>
            </a:r>
            <a:r>
              <a:rPr lang="cs-CZ" sz="2590"/>
              <a:t>  </a:t>
            </a:r>
            <a:endParaRPr/>
          </a:p>
          <a:p>
            <a:pPr marL="342900" lvl="0" indent="-225425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17365D"/>
              </a:buClr>
              <a:buSzPts val="1850"/>
              <a:buNone/>
            </a:pPr>
            <a:endParaRPr sz="1850"/>
          </a:p>
          <a:p>
            <a:pPr marL="342900" lvl="0" indent="-339725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Roboto"/>
              <a:buChar char="●"/>
            </a:pPr>
            <a:r>
              <a:rPr lang="cs-CZ" sz="1800">
                <a:latin typeface="Roboto"/>
                <a:ea typeface="Roboto"/>
                <a:cs typeface="Roboto"/>
                <a:sym typeface="Roboto"/>
              </a:rPr>
              <a:t>Národní digitální knihovna (IOP)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39725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Roboto"/>
              <a:buChar char="●"/>
            </a:pPr>
            <a:r>
              <a:rPr lang="cs-CZ" sz="1800">
                <a:latin typeface="Roboto"/>
                <a:ea typeface="Roboto"/>
                <a:cs typeface="Roboto"/>
                <a:sym typeface="Roboto"/>
              </a:rPr>
              <a:t>Krajská digitalizace (IOP)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39725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Roboto"/>
              <a:buChar char="●"/>
            </a:pPr>
            <a:r>
              <a:rPr lang="cs-CZ" sz="1800">
                <a:latin typeface="Roboto"/>
                <a:ea typeface="Roboto"/>
                <a:cs typeface="Roboto"/>
                <a:sym typeface="Roboto"/>
              </a:rPr>
              <a:t>VISK 7 – novodobé dokumenty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39725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Roboto"/>
              <a:buChar char="●"/>
            </a:pPr>
            <a:r>
              <a:rPr lang="cs-CZ" sz="1800">
                <a:latin typeface="Roboto"/>
                <a:ea typeface="Roboto"/>
                <a:cs typeface="Roboto"/>
                <a:sym typeface="Roboto"/>
              </a:rPr>
              <a:t>VISK 6 Manuscriptorium – rukopisy a staré tisky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39725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Roboto"/>
              <a:buChar char="●"/>
            </a:pPr>
            <a:r>
              <a:rPr lang="cs-CZ" sz="1800">
                <a:latin typeface="Roboto"/>
                <a:ea typeface="Roboto"/>
                <a:cs typeface="Roboto"/>
                <a:sym typeface="Roboto"/>
              </a:rPr>
              <a:t>Google books v NK ČR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39725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Roboto"/>
              <a:buChar char="●"/>
            </a:pPr>
            <a:r>
              <a:rPr lang="cs-CZ" sz="1800">
                <a:latin typeface="Roboto"/>
                <a:ea typeface="Roboto"/>
                <a:cs typeface="Roboto"/>
                <a:sym typeface="Roboto"/>
              </a:rPr>
              <a:t>+ další individuální projekty knihoven např. KNAV, MKP, NLK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225425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17365D"/>
              </a:buClr>
              <a:buSzPts val="1850"/>
              <a:buNone/>
            </a:pPr>
            <a:endParaRPr sz="1850"/>
          </a:p>
          <a:p>
            <a:pPr marL="342900" lvl="0" indent="-339725" algn="l" rtl="0">
              <a:lnSpc>
                <a:spcPct val="90000"/>
              </a:lnSpc>
              <a:spcBef>
                <a:spcPts val="370"/>
              </a:spcBef>
              <a:spcAft>
                <a:spcPts val="1600"/>
              </a:spcAft>
              <a:buClr>
                <a:srgbClr val="17365D"/>
              </a:buClr>
              <a:buSzPts val="1800"/>
              <a:buFont typeface="Roboto"/>
              <a:buChar char="●"/>
            </a:pPr>
            <a:r>
              <a:rPr lang="cs-CZ" sz="1800">
                <a:latin typeface="Roboto"/>
                <a:ea typeface="Roboto"/>
                <a:cs typeface="Roboto"/>
                <a:sym typeface="Roboto"/>
              </a:rPr>
              <a:t>Odhad ročního přírůstku: 6 až 7 mil. stran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629825" y="6308725"/>
            <a:ext cx="794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i="0" u="none" strike="noStrike" cap="none">
                <a:solidFill>
                  <a:schemeClr val="dk1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Dlouhodobý cíl: digitalizovat vše, co bylo vydáno na území ČR</a:t>
            </a:r>
            <a:endParaRPr sz="2200" b="1">
              <a:solidFill>
                <a:schemeClr val="dk1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49819" b="11847"/>
          <a:stretch/>
        </p:blipFill>
        <p:spPr>
          <a:xfrm>
            <a:off x="4731950" y="2261200"/>
            <a:ext cx="3555600" cy="30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11244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Narrow"/>
              <a:buNone/>
            </a:pPr>
            <a:r>
              <a:rPr lang="cs-CZ" sz="3600"/>
              <a:t>Otevření cesty ke zpřístupnění</a:t>
            </a:r>
            <a:endParaRPr sz="360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9450" y="2091967"/>
            <a:ext cx="76887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None/>
            </a:pPr>
            <a:r>
              <a:rPr lang="cs-CZ" sz="3000" u="sng"/>
              <a:t>Novela autorského zákona 2017</a:t>
            </a:r>
            <a:endParaRPr sz="3000" u="sng"/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800"/>
              <a:buNone/>
            </a:pPr>
            <a:endParaRPr sz="2800"/>
          </a:p>
          <a:p>
            <a:pPr marL="342900" lvl="0" indent="-304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200"/>
              <a:buFont typeface="Roboto"/>
              <a:buChar char="●"/>
            </a:pPr>
            <a:r>
              <a:rPr lang="cs-CZ" sz="2200">
                <a:latin typeface="Roboto"/>
                <a:ea typeface="Roboto"/>
                <a:cs typeface="Roboto"/>
                <a:sym typeface="Roboto"/>
              </a:rPr>
              <a:t>Rozšířená kolektivní správa: § 97e odst. 4 písm. e) až k)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742950" lvl="1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000"/>
              <a:buChar char="○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NKČR může sjednávat hromadné licenční smlouvy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800"/>
              <a:buNone/>
            </a:pP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04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200"/>
              <a:buFont typeface="Roboto"/>
              <a:buChar char="●"/>
            </a:pPr>
            <a:r>
              <a:rPr lang="cs-CZ" sz="2200">
                <a:latin typeface="Roboto"/>
                <a:ea typeface="Roboto"/>
                <a:cs typeface="Roboto"/>
                <a:sym typeface="Roboto"/>
              </a:rPr>
              <a:t>Procedura sjednávání sazeb odměn: § 98g 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800"/>
              <a:buNone/>
            </a:pP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04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200"/>
              <a:buFont typeface="Roboto"/>
              <a:buChar char="●"/>
            </a:pPr>
            <a:r>
              <a:rPr lang="cs-CZ" sz="2200">
                <a:latin typeface="Roboto"/>
                <a:ea typeface="Roboto"/>
                <a:cs typeface="Roboto"/>
                <a:sym typeface="Roboto"/>
              </a:rPr>
              <a:t>Díla nedostupná na trhu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742950" lvl="1" indent="-260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Roboto"/>
              <a:buChar char="○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Rejstřík děl nedostupných na trhu: § 97f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1600"/>
              </a:spcAft>
              <a:buClr>
                <a:srgbClr val="17365D"/>
              </a:buClr>
              <a:buSzPts val="2800"/>
              <a:buNone/>
            </a:pPr>
            <a:endParaRPr sz="280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7959948" y="6164567"/>
            <a:ext cx="969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729500" y="1055267"/>
            <a:ext cx="7688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lang="cs-CZ"/>
              <a:t>Co je dílo nedostupné na trhu?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729500" y="2011267"/>
            <a:ext cx="37743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Monografie – 6 měsíců není k dispozici na běžném trhu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Periodika starší 10 let, pokud nejsou předmětem licenčních podmínek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Musí být zahrnuto v Seznamu děl nedostupných na trhu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742950" lvl="1" indent="-2984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"/>
              <a:buChar char="○"/>
            </a:pPr>
            <a:r>
              <a:rPr lang="cs-CZ" sz="1800">
                <a:latin typeface="Roboto"/>
                <a:ea typeface="Roboto"/>
                <a:cs typeface="Roboto"/>
                <a:sym typeface="Roboto"/>
              </a:rPr>
              <a:t>Seznam provozuje NK ČR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None/>
            </a:pPr>
            <a:endParaRPr sz="2000"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Každý autor může odmítnout zpřístupnění svých digitalizovaných děl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18475" y="2351175"/>
            <a:ext cx="3317700" cy="30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7959948" y="6164567"/>
            <a:ext cx="969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29450" y="1124400"/>
            <a:ext cx="7688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lang="cs-CZ"/>
              <a:t>Jak probíhaly přípravy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729450" y="2091967"/>
            <a:ext cx="76887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Vyjednávání s kolektivními správci Dilia a OOA-S: červen 2017 až červen 2018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292100" algn="l" rtl="0"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Jednání s MK ČR o financování licence na zpřístupnění děl nedostupných na trhu: červen 2018 – září 2019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292100" algn="l" rtl="0"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Rozvoj systému Kramerius – RIGHTLIB - společný projekt KNAV, MZK a NK ČR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292100" algn="l" rtl="0"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Přípravy v NK ČR</a:t>
            </a:r>
            <a:r>
              <a:rPr lang="cs-CZ"/>
              <a:t>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727800" y="1239633"/>
            <a:ext cx="7688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lang="cs-CZ" sz="3200"/>
              <a:t>Tři etapy zpřístupnění digitálních knih a časopisů</a:t>
            </a: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2975" y="3751950"/>
            <a:ext cx="1323325" cy="94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8"/>
          <p:cNvCxnSpPr/>
          <p:nvPr/>
        </p:nvCxnSpPr>
        <p:spPr>
          <a:xfrm rot="10800000" flipH="1">
            <a:off x="3768900" y="2596000"/>
            <a:ext cx="2405700" cy="1492800"/>
          </a:xfrm>
          <a:prstGeom prst="bentConnector3">
            <a:avLst>
              <a:gd name="adj1" fmla="val 50000"/>
            </a:avLst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2" name="Google Shape;122;p18"/>
          <p:cNvSpPr txBox="1"/>
          <p:nvPr/>
        </p:nvSpPr>
        <p:spPr>
          <a:xfrm>
            <a:off x="6080350" y="3057275"/>
            <a:ext cx="2268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Vzdálený přístup z domova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ze zaměstnání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500" y="2037182"/>
            <a:ext cx="1248300" cy="93623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6080341" y="1645551"/>
            <a:ext cx="226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Zpřístupnění na místě samém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6111109" y="4871783"/>
            <a:ext cx="18598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Zhotovení tištěné nebo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digitální kopie za úplatu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" name="Google Shape;126;p18"/>
          <p:cNvCxnSpPr/>
          <p:nvPr/>
        </p:nvCxnSpPr>
        <p:spPr>
          <a:xfrm>
            <a:off x="4926200" y="4077087"/>
            <a:ext cx="124830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27" name="Google Shape;127;p18"/>
          <p:cNvPicPr preferRelativeResize="0"/>
          <p:nvPr/>
        </p:nvPicPr>
        <p:blipFill rotWithShape="1">
          <a:blip r:embed="rId5">
            <a:alphaModFix/>
          </a:blip>
          <a:srcRect t="13294" b="10445"/>
          <a:stretch/>
        </p:blipFill>
        <p:spPr>
          <a:xfrm>
            <a:off x="6329075" y="5479216"/>
            <a:ext cx="1547225" cy="1179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 l="49819" b="11847"/>
          <a:stretch/>
        </p:blipFill>
        <p:spPr>
          <a:xfrm>
            <a:off x="232375" y="2176475"/>
            <a:ext cx="3906300" cy="397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8"/>
          <p:cNvCxnSpPr/>
          <p:nvPr/>
        </p:nvCxnSpPr>
        <p:spPr>
          <a:xfrm>
            <a:off x="3728950" y="4077075"/>
            <a:ext cx="2465400" cy="1728000"/>
          </a:xfrm>
          <a:prstGeom prst="bentConnector3">
            <a:avLst>
              <a:gd name="adj1" fmla="val 50000"/>
            </a:avLst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727800" y="1239633"/>
            <a:ext cx="7688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 Narrow"/>
              <a:buNone/>
            </a:pPr>
            <a:r>
              <a:rPr lang="cs-CZ" sz="3959"/>
              <a:t>Podmínky zpřístupnění</a:t>
            </a:r>
            <a:endParaRPr sz="3959"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4294967295"/>
          </p:nvPr>
        </p:nvSpPr>
        <p:spPr>
          <a:xfrm>
            <a:off x="563453" y="1953319"/>
            <a:ext cx="8496900" cy="5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NK ČR provozuje Seznam děl nedostupných na trhu a Národní digitální knihovnu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17500" algn="l" rtl="0"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Etapy zpřístupnění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742950" lvl="1" indent="-27305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"/>
              <a:buChar char="○"/>
            </a:pPr>
            <a:r>
              <a:rPr lang="cs-CZ" sz="1800">
                <a:latin typeface="Roboto"/>
                <a:ea typeface="Roboto"/>
                <a:cs typeface="Roboto"/>
                <a:sym typeface="Roboto"/>
              </a:rPr>
              <a:t>Knihy a periodika vydaná do roku 1989 </a:t>
            </a:r>
            <a:r>
              <a:rPr lang="cs-CZ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– v r. 2019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742950" lvl="1" indent="-27305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"/>
              <a:buChar char="○"/>
            </a:pPr>
            <a:r>
              <a:rPr lang="cs-CZ" sz="1800">
                <a:latin typeface="Roboto"/>
                <a:ea typeface="Roboto"/>
                <a:cs typeface="Roboto"/>
                <a:sym typeface="Roboto"/>
              </a:rPr>
              <a:t>Knihy a periodika vydaná do roku 2007 </a:t>
            </a:r>
            <a:r>
              <a:rPr lang="cs-CZ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– v r. 202</a:t>
            </a:r>
            <a:r>
              <a:rPr lang="cs-CZ">
                <a:solidFill>
                  <a:schemeClr val="dk1"/>
                </a:solidFill>
              </a:rPr>
              <a:t>1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742950" lvl="1" indent="-27305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"/>
              <a:buChar char="○"/>
            </a:pPr>
            <a:r>
              <a:rPr lang="cs-CZ" sz="1800">
                <a:latin typeface="Roboto"/>
                <a:ea typeface="Roboto"/>
                <a:cs typeface="Roboto"/>
                <a:sym typeface="Roboto"/>
              </a:rPr>
              <a:t>Knihy a periodika – 6 měsíců nedostupné na trhu </a:t>
            </a:r>
            <a:r>
              <a:rPr lang="cs-CZ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– 2024?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17500" algn="l" rtl="0"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Knihovna uzavře smlouvu s NK ČR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742950" lvl="1" indent="-27305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"/>
              <a:buChar char="○"/>
            </a:pPr>
            <a:r>
              <a:rPr lang="cs-CZ" sz="1800">
                <a:latin typeface="Roboto"/>
                <a:ea typeface="Roboto"/>
                <a:cs typeface="Roboto"/>
                <a:sym typeface="Roboto"/>
              </a:rPr>
              <a:t>Zajištění technických podmínek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742950" lvl="1" indent="-27305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"/>
              <a:buChar char="○"/>
            </a:pPr>
            <a:r>
              <a:rPr lang="cs-CZ" sz="1800">
                <a:latin typeface="Roboto"/>
                <a:ea typeface="Roboto"/>
                <a:cs typeface="Roboto"/>
                <a:sym typeface="Roboto"/>
              </a:rPr>
              <a:t>Registrovaní uživatelé – bezplatný přístup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17500" algn="l" rtl="0"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Roboto"/>
              <a:buChar char="●"/>
            </a:pPr>
            <a:r>
              <a:rPr lang="cs-CZ" sz="2000">
                <a:latin typeface="Roboto"/>
                <a:ea typeface="Roboto"/>
                <a:cs typeface="Roboto"/>
                <a:sym typeface="Roboto"/>
              </a:rPr>
              <a:t>NK ČR hradí licenci za zpřístupnění – roční platby bez DPH: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1600"/>
              </a:spcAft>
              <a:buClr>
                <a:srgbClr val="17365D"/>
              </a:buClr>
              <a:buSzPts val="3200"/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36" name="Google Shape;136;p19"/>
          <p:cNvGraphicFramePr/>
          <p:nvPr/>
        </p:nvGraphicFramePr>
        <p:xfrm>
          <a:off x="635601" y="5951008"/>
          <a:ext cx="7488875" cy="741700"/>
        </p:xfrm>
        <a:graphic>
          <a:graphicData uri="http://schemas.openxmlformats.org/drawingml/2006/table">
            <a:tbl>
              <a:tblPr firstRow="1" bandRow="1">
                <a:noFill/>
                <a:tableStyleId>{F83F1A35-0803-482B-B933-D5CE80F854BC}</a:tableStyleId>
              </a:tblPr>
              <a:tblGrid>
                <a:gridCol w="170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7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7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73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73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73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2019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2020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2021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2022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2023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Roční odměny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10,5 mil.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21,6 mil.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22,9 mil.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25,2 mil.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27,4 mil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727800" y="1239633"/>
            <a:ext cx="7688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Narrow"/>
              <a:buNone/>
            </a:pPr>
            <a:r>
              <a:rPr lang="cs-CZ" sz="3600"/>
              <a:t>Co a kdy bude zpřístupněno - počty stran</a:t>
            </a:r>
            <a:endParaRPr sz="3600"/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194" y="2203250"/>
            <a:ext cx="3979500" cy="41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9575" y="2349299"/>
            <a:ext cx="4137000" cy="42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23664" y="6488668"/>
            <a:ext cx="16094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Kramerius MZK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727800" y="1239633"/>
            <a:ext cx="7688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 Narrow"/>
              <a:buNone/>
            </a:pPr>
            <a:r>
              <a:rPr lang="cs-CZ" sz="3959"/>
              <a:t>Co a kdy bude zpřístupněno – počty svazků</a:t>
            </a:r>
            <a:endParaRPr sz="3959"/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000" y="2245000"/>
            <a:ext cx="6882000" cy="41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>
            <a:off x="107504" y="6501244"/>
            <a:ext cx="16094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Kramerius MZK</a:t>
            </a:r>
            <a:endParaRPr/>
          </a:p>
        </p:txBody>
      </p:sp>
      <p:sp>
        <p:nvSpPr>
          <p:cNvPr id="152" name="Google Shape;152;p21"/>
          <p:cNvSpPr txBox="1"/>
          <p:nvPr/>
        </p:nvSpPr>
        <p:spPr>
          <a:xfrm>
            <a:off x="4032000" y="2754714"/>
            <a:ext cx="108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Celkem 54 763 sv.</a:t>
            </a:r>
            <a:endParaRPr sz="1600" b="1">
              <a:solidFill>
                <a:srgbClr val="CC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6414208" y="4486972"/>
            <a:ext cx="108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rPr>
              <a:t>Celkem 17 895 sv.</a:t>
            </a:r>
            <a:endParaRPr sz="1600" b="1">
              <a:solidFill>
                <a:srgbClr val="99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900</Words>
  <Application>Microsoft Office PowerPoint</Application>
  <PresentationFormat>Předvádění na obrazovce (4:3)</PresentationFormat>
  <Paragraphs>175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Lato</vt:lpstr>
      <vt:lpstr>Arial Narrow</vt:lpstr>
      <vt:lpstr>Calibri</vt:lpstr>
      <vt:lpstr>Roboto</vt:lpstr>
      <vt:lpstr>Raleway</vt:lpstr>
      <vt:lpstr>Streamline</vt:lpstr>
      <vt:lpstr>Zpřístupnění děl nedostupných na trhu  - nová služba knihoven v digitálním prostředí</vt:lpstr>
      <vt:lpstr>Od poloviny 90. let se v českých knihovnách digitalizuje</vt:lpstr>
      <vt:lpstr>Otevření cesty ke zpřístupnění</vt:lpstr>
      <vt:lpstr>Co je dílo nedostupné na trhu?</vt:lpstr>
      <vt:lpstr>Jak probíhaly přípravy</vt:lpstr>
      <vt:lpstr>Tři etapy zpřístupnění digitálních knih a časopisů</vt:lpstr>
      <vt:lpstr>Podmínky zpřístupnění</vt:lpstr>
      <vt:lpstr>Co a kdy bude zpřístupněno - počty stran</vt:lpstr>
      <vt:lpstr>Co a kdy bude zpřístupněno – počty svazků</vt:lpstr>
      <vt:lpstr>Smlouva mezi NK ČR a knihovnou</vt:lpstr>
      <vt:lpstr>Podmínky a povinnosti registrovaného čtenáře</vt:lpstr>
      <vt:lpstr>Postup implementace</vt:lpstr>
      <vt:lpstr>Technické řešení </vt:lpstr>
      <vt:lpstr>Technické řešení zpřístupnění - 3 cesty</vt:lpstr>
      <vt:lpstr>Technické řešení - II. fáze - Implementace</vt:lpstr>
      <vt:lpstr>Rizikové faktory</vt:lpstr>
      <vt:lpstr>Zpřístupnění děl nedostupných na trhu  - nová služba knihoven v digitálním prostředí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Zpřístupnění děl nedostupných na trhu  - nová služba knihoven v digitálním prostředí</dc:title>
  <dc:creator>Richter Vít</dc:creator>
  <cp:lastModifiedBy>Radka Havlicová</cp:lastModifiedBy>
  <cp:revision>5</cp:revision>
  <dcterms:modified xsi:type="dcterms:W3CDTF">2019-10-02T15:26:39Z</dcterms:modified>
</cp:coreProperties>
</file>