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D035D"/>
    <a:srgbClr val="0066FF"/>
    <a:srgbClr val="5D5903"/>
    <a:srgbClr val="FEF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5" autoAdjust="0"/>
    <p:restoredTop sz="86526" autoAdjust="0"/>
  </p:normalViewPr>
  <p:slideViewPr>
    <p:cSldViewPr>
      <p:cViewPr>
        <p:scale>
          <a:sx n="107" d="100"/>
          <a:sy n="107" d="100"/>
        </p:scale>
        <p:origin x="-173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6B5F30-7E7B-4B5C-9994-E9104EC125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23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23B6440-EB63-4298-9C4C-8A7380B18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99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7C8D-09B7-4E5A-A765-587FC6593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7F5B4-8AAE-484E-9962-AA8FEF3BA7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08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A30D8-CD39-4D66-BBD3-81F60314D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0441-1059-44DF-83DF-080FA23CA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4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DF616-29DD-4CE3-B555-8E423F439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15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3B445-F451-49E0-A6FE-E3C4156325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14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3EACE-56AC-48D2-AA67-18B0962EB9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2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E0950-7C0B-4FD7-9ECB-CBFFDB21F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3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46935-9240-4DD0-8285-989B92B4E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93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AA006-8E72-4C33-B078-76C635739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47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CA5BC-4E07-43B9-BDFC-A0B1DE5CE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2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C0F68C1-0C10-4813-A02F-9DB997C560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K čemu může být knihovnám užitečná nová směrnice EU 2019/790?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14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Směrnice Evropského parlamentu a Rady (EU) 2019/790 ze dne 17. dubna 2019 o autorském právu a právech s ním souvisejících na jednotném digitálním trhu a o změně směrnic 96/9/ES a 2001/29/ES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články – vlastní závazná ustanovení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 výkladových pravidel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Novela autorského zákona 121/2000 – do dvou let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Diskuzní skupiny k jednotlivým tématům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32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týkající se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Vytěžování textu a dat (čl. 3 a 4)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Digitální a přeshraniční užití při vyučování (čl. 5)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Konzervační kopírování (čl. 6)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Užití děl a jiných předmětů ochrany nedostupných na trhu institucemi kulturního dědictví (čl. 8 až 11)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Kolektivní licence s rozšířenou působností (čl. 12)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7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Vytěžování textu a dat (čl. 3 a 4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Povinná </a:t>
            </a:r>
            <a:r>
              <a:rPr lang="cs-CZ" sz="2800" dirty="0"/>
              <a:t>výjimka (včetně neplatnosti smluvních ujednání o opaku – čl. 7</a:t>
            </a:r>
            <a:r>
              <a:rPr lang="cs-CZ" sz="2800" dirty="0" smtClean="0"/>
              <a:t>)</a:t>
            </a:r>
            <a:endParaRPr lang="cs-CZ" sz="2800" dirty="0" smtClean="0">
              <a:solidFill>
                <a:srgbClr val="C00000"/>
              </a:solidFill>
            </a:endParaRPr>
          </a:p>
          <a:p>
            <a:r>
              <a:rPr lang="cs-CZ" sz="2800" dirty="0" smtClean="0">
                <a:solidFill>
                  <a:srgbClr val="C00000"/>
                </a:solidFill>
              </a:rPr>
              <a:t>"vytěžování" </a:t>
            </a:r>
            <a:r>
              <a:rPr lang="cs-CZ" sz="2800" dirty="0"/>
              <a:t>trvalý nebo dočasný přenos celého obsahu databáze nebo jeho podstatné části na jiný podklad, a to jakýmikoli prostředky nebo jakýmkoli způsobem;</a:t>
            </a:r>
          </a:p>
          <a:p>
            <a:pPr lvl="1"/>
            <a:r>
              <a:rPr lang="cs-CZ" sz="2400" dirty="0" smtClean="0"/>
              <a:t>automatizované </a:t>
            </a:r>
            <a:r>
              <a:rPr lang="cs-CZ" sz="2400" dirty="0"/>
              <a:t>technika analýzy</a:t>
            </a:r>
          </a:p>
          <a:p>
            <a:pPr lvl="1"/>
            <a:r>
              <a:rPr lang="cs-CZ" sz="2400" dirty="0"/>
              <a:t>analyzovat text a data v digitální podobě </a:t>
            </a:r>
          </a:p>
          <a:p>
            <a:pPr lvl="2"/>
            <a:r>
              <a:rPr lang="cs-CZ" sz="2000" dirty="0"/>
              <a:t>za účelem získání informací </a:t>
            </a:r>
          </a:p>
          <a:p>
            <a:pPr lvl="2"/>
            <a:r>
              <a:rPr lang="cs-CZ" sz="2000" dirty="0"/>
              <a:t>vzory, tendence a souvztažnosti (aj.)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80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Vytěžování textu a dat (čl. 3 a 4)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sz="2400" dirty="0" smtClean="0"/>
              <a:t>Vytěžování </a:t>
            </a:r>
            <a:r>
              <a:rPr lang="cs-CZ" sz="2400" dirty="0"/>
              <a:t>textů a dat pro účely vědeckého výzkumu</a:t>
            </a:r>
          </a:p>
          <a:p>
            <a:r>
              <a:rPr lang="cs-CZ" sz="2400" dirty="0" smtClean="0"/>
              <a:t>Na koho se vztahuje:</a:t>
            </a:r>
          </a:p>
          <a:p>
            <a:pPr lvl="1"/>
            <a:r>
              <a:rPr lang="cs-CZ" sz="1800" dirty="0" smtClean="0"/>
              <a:t>univerzity</a:t>
            </a:r>
            <a:r>
              <a:rPr lang="cs-CZ" sz="1800" dirty="0"/>
              <a:t>, výzkumné ústavy, nemocnice provádějící výzkum</a:t>
            </a:r>
          </a:p>
          <a:p>
            <a:pPr lvl="1"/>
            <a:r>
              <a:rPr lang="cs-CZ" sz="1800" dirty="0"/>
              <a:t>neziskové, „konající ve veřejném zájmu“ (způsob financování, veřejná zakázka)</a:t>
            </a:r>
          </a:p>
          <a:p>
            <a:pPr lvl="1"/>
            <a:r>
              <a:rPr lang="cs-CZ" sz="1800" dirty="0"/>
              <a:t>včetně PPP (partnerství veřejného a soukromého sektoru)</a:t>
            </a:r>
          </a:p>
          <a:p>
            <a:pPr lvl="1"/>
            <a:r>
              <a:rPr lang="cs-CZ" sz="1800" dirty="0"/>
              <a:t>instituce kulturního dědictví (knihovny, archivy, muzea, mediální archivy, ...)</a:t>
            </a:r>
          </a:p>
          <a:p>
            <a:r>
              <a:rPr lang="cs-CZ" sz="2400" dirty="0" smtClean="0"/>
              <a:t>Na co se vztahuje - licence </a:t>
            </a:r>
            <a:r>
              <a:rPr lang="cs-CZ" sz="2400" dirty="0"/>
              <a:t>pro rozmnoženiny a „extrakce“</a:t>
            </a:r>
          </a:p>
          <a:p>
            <a:pPr lvl="1"/>
            <a:r>
              <a:rPr lang="cs-CZ" sz="1800" dirty="0"/>
              <a:t>díla, zvukové a obrazové záznamy, databáze</a:t>
            </a:r>
          </a:p>
          <a:p>
            <a:pPr lvl="1"/>
            <a:r>
              <a:rPr lang="cs-CZ" sz="1800" dirty="0"/>
              <a:t>pro vlastní proceduru i pro verifikaci výsledků (uchování v čase – pověření instituce)</a:t>
            </a:r>
          </a:p>
          <a:p>
            <a:r>
              <a:rPr lang="cs-CZ" sz="2400" dirty="0"/>
              <a:t>zdroje, k nimž mají subjekty zákonný přístup</a:t>
            </a:r>
          </a:p>
          <a:p>
            <a:pPr lvl="1"/>
            <a:r>
              <a:rPr lang="cs-CZ" sz="1800" dirty="0"/>
              <a:t>předplacené zdroje (případná ochrana integrity)</a:t>
            </a:r>
          </a:p>
          <a:p>
            <a:pPr lvl="1"/>
            <a:r>
              <a:rPr lang="cs-CZ" sz="1800" dirty="0"/>
              <a:t>Internet (web – volně dostupný on-line)</a:t>
            </a:r>
          </a:p>
          <a:p>
            <a:pPr lvl="1"/>
            <a:r>
              <a:rPr lang="cs-CZ" sz="1800" dirty="0"/>
              <a:t>digitalizované sbírky (institucí kulturního dědictví v širokém pojetí)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27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Digitální a přeshraniční užití při vyučování (čl. 5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povinná výjimka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aktualizace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části „velké citace“ </a:t>
            </a:r>
            <a:endParaRPr lang="cs-CZ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ilustrační účel</a:t>
            </a: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obohacení nebo doplnění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výuky</a:t>
            </a: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část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úryvek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(zpravidla, příp. malé dílo celé)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rozšíření a odstranění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nejasnosti</a:t>
            </a: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výuka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může probíhat i mimo prostor vzdělávacího zařízení </a:t>
            </a:r>
            <a:endParaRPr lang="cs-CZ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on-line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na dálku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(vč. výuky v dálkovém studiu)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včetně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zkoušek</a:t>
            </a:r>
          </a:p>
          <a:p>
            <a:pPr lvl="1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přeshraniční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užití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(v rámci EU; v právním režimu výchozího státu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30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Konzervační kopírování (čl. 6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Povinná výjimka</a:t>
            </a:r>
          </a:p>
          <a:p>
            <a:endParaRPr lang="cs-CZ" dirty="0" smtClean="0"/>
          </a:p>
          <a:p>
            <a:r>
              <a:rPr lang="cs-CZ" dirty="0" smtClean="0"/>
              <a:t>Zúžení – možnost pořizování kopií děl, která se trvalé nacházejí ve sbírkách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0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Užití děl a jiných předmětů ochrany nedostupných na trhu institucemi kulturního dědictví (čl. 8 až 11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Stanoveny principy, které jsou již uvedeny v AZ 121/2000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Definice nedostupnosti na trhu</a:t>
            </a:r>
          </a:p>
          <a:p>
            <a:pPr lvl="1"/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po vynaložení přiměřeného úsilí ke zjištění dostupnosti předmětu veřejnosti, lze v dobré víře předpokládat, že celé dílo nebo jiný předmět ochrany nejsou dostupné veřejnosti v běžné obchodní </a:t>
            </a:r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síti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Vytvoření databáze DNNT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Vztahuje se na různé druhy dokumentů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fotografie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výtvarná, kartografická díla </a:t>
            </a:r>
            <a:r>
              <a:rPr lang="cs-CZ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 jako samostatný předmět </a:t>
            </a:r>
            <a:r>
              <a:rPr lang="cs-CZ" sz="16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užití)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zvukové 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záznamy, filmy, </a:t>
            </a:r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videozáznamy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kolektivní 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správce není povinen smlouvu uzavřít (při nesouhlasu členů</a:t>
            </a:r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Přeshraniční užití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Lze stanovit paušální časovou hranicí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sz="2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7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K čemu může být knihovnám užitečná nová směrnice EU 2019/790?</a:t>
            </a:r>
            <a:endParaRPr lang="cs-CZ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1600" i="1" dirty="0"/>
              <a:t>2. 10. 2019</a:t>
            </a:r>
          </a:p>
          <a:p>
            <a:pPr eaLnBrk="1" hangingPunct="1"/>
            <a:r>
              <a:rPr lang="cs-CZ" altLang="cs-CZ" sz="1600" i="1" dirty="0"/>
              <a:t>Severočeská vědecká knihovna Ústi nad Labem</a:t>
            </a:r>
          </a:p>
          <a:p>
            <a:pPr eaLnBrk="1" hangingPunct="1"/>
            <a:r>
              <a:rPr lang="cs-CZ" altLang="cs-CZ" sz="1400" i="1" dirty="0"/>
              <a:t>Vít Richter</a:t>
            </a:r>
          </a:p>
          <a:p>
            <a:pPr eaLnBrk="1" hangingPunct="1"/>
            <a:r>
              <a:rPr lang="cs-CZ" altLang="cs-CZ" sz="1400" i="1" dirty="0"/>
              <a:t>Národní knihovna ČR</a:t>
            </a:r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96810626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B4445"/>
      </a:dk1>
      <a:lt1>
        <a:srgbClr val="FFFFFF"/>
      </a:lt1>
      <a:dk2>
        <a:srgbClr val="006666"/>
      </a:dk2>
      <a:lt2>
        <a:srgbClr val="009999"/>
      </a:lt2>
      <a:accent1>
        <a:srgbClr val="D3E8E9"/>
      </a:accent1>
      <a:accent2>
        <a:srgbClr val="FF9999"/>
      </a:accent2>
      <a:accent3>
        <a:srgbClr val="FFFFFF"/>
      </a:accent3>
      <a:accent4>
        <a:srgbClr val="15393A"/>
      </a:accent4>
      <a:accent5>
        <a:srgbClr val="E6F2F2"/>
      </a:accent5>
      <a:accent6>
        <a:srgbClr val="E78A8A"/>
      </a:accent6>
      <a:hlink>
        <a:srgbClr val="FF0066"/>
      </a:hlink>
      <a:folHlink>
        <a:srgbClr val="494E51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00"/>
        </a:dk1>
        <a:lt1>
          <a:srgbClr val="FFFFFF"/>
        </a:lt1>
        <a:dk2>
          <a:srgbClr val="006600"/>
        </a:dk2>
        <a:lt2>
          <a:srgbClr val="008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2A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003366"/>
        </a:dk1>
        <a:lt1>
          <a:srgbClr val="FFFFFF"/>
        </a:lt1>
        <a:dk2>
          <a:srgbClr val="006666"/>
        </a:dk2>
        <a:lt2>
          <a:srgbClr val="009999"/>
        </a:lt2>
        <a:accent1>
          <a:srgbClr val="D8E36B"/>
        </a:accent1>
        <a:accent2>
          <a:srgbClr val="FF9999"/>
        </a:accent2>
        <a:accent3>
          <a:srgbClr val="FFFFFF"/>
        </a:accent3>
        <a:accent4>
          <a:srgbClr val="002A56"/>
        </a:accent4>
        <a:accent5>
          <a:srgbClr val="E9EFBA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B4445"/>
        </a:dk1>
        <a:lt1>
          <a:srgbClr val="FFFFFF"/>
        </a:lt1>
        <a:dk2>
          <a:srgbClr val="006666"/>
        </a:dk2>
        <a:lt2>
          <a:srgbClr val="009999"/>
        </a:lt2>
        <a:accent1>
          <a:srgbClr val="D8E36B"/>
        </a:accent1>
        <a:accent2>
          <a:srgbClr val="FF9999"/>
        </a:accent2>
        <a:accent3>
          <a:srgbClr val="FFFFFF"/>
        </a:accent3>
        <a:accent4>
          <a:srgbClr val="15393A"/>
        </a:accent4>
        <a:accent5>
          <a:srgbClr val="E9EFBA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B4445"/>
        </a:dk1>
        <a:lt1>
          <a:srgbClr val="FFFFFF"/>
        </a:lt1>
        <a:dk2>
          <a:srgbClr val="006666"/>
        </a:dk2>
        <a:lt2>
          <a:srgbClr val="009999"/>
        </a:lt2>
        <a:accent1>
          <a:srgbClr val="D3E8E9"/>
        </a:accent1>
        <a:accent2>
          <a:srgbClr val="FF9999"/>
        </a:accent2>
        <a:accent3>
          <a:srgbClr val="FFFFFF"/>
        </a:accent3>
        <a:accent4>
          <a:srgbClr val="15393A"/>
        </a:accent4>
        <a:accent5>
          <a:srgbClr val="E6F2F2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9884</TotalTime>
  <Words>288</Words>
  <Application>Microsoft Office PowerPoint</Application>
  <PresentationFormat>Předvádění na obrazovce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K čemu může být knihovnám užitečná nová směrnice EU 2019/790?</vt:lpstr>
      <vt:lpstr>©DSM</vt:lpstr>
      <vt:lpstr>Části týkající se knihoven</vt:lpstr>
      <vt:lpstr>Vytěžování textu a dat (čl. 3 a 4)</vt:lpstr>
      <vt:lpstr>Vytěžování textu a dat (čl. 3 a 4)</vt:lpstr>
      <vt:lpstr>Digitální a přeshraniční užití při vyučování (čl. 5)</vt:lpstr>
      <vt:lpstr>Konzervační kopírování (čl. 6)</vt:lpstr>
      <vt:lpstr>Užití děl a jiných předmětů ochrany nedostupných na trhu institucemi kulturního dědictví (čl. 8 až 11)</vt:lpstr>
      <vt:lpstr>K čemu může být knihovnám užitečná nová směrnice EU 2019/790?</vt:lpstr>
    </vt:vector>
  </TitlesOfParts>
  <Company>Národní knihovna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Zdenek Matušík</dc:creator>
  <cp:lastModifiedBy>Radka Havlicová</cp:lastModifiedBy>
  <cp:revision>280</cp:revision>
  <dcterms:created xsi:type="dcterms:W3CDTF">2006-08-11T07:19:40Z</dcterms:created>
  <dcterms:modified xsi:type="dcterms:W3CDTF">2019-10-02T15:25:48Z</dcterms:modified>
</cp:coreProperties>
</file>