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326" r:id="rId4"/>
    <p:sldId id="263" r:id="rId5"/>
    <p:sldId id="318" r:id="rId6"/>
    <p:sldId id="317" r:id="rId7"/>
    <p:sldId id="304" r:id="rId8"/>
    <p:sldId id="319" r:id="rId9"/>
    <p:sldId id="324" r:id="rId10"/>
    <p:sldId id="323" r:id="rId11"/>
    <p:sldId id="306" r:id="rId12"/>
    <p:sldId id="307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83" r:id="rId21"/>
    <p:sldId id="284" r:id="rId22"/>
    <p:sldId id="286" r:id="rId23"/>
    <p:sldId id="287" r:id="rId24"/>
    <p:sldId id="320" r:id="rId25"/>
    <p:sldId id="267" r:id="rId26"/>
    <p:sldId id="262" r:id="rId27"/>
    <p:sldId id="321" r:id="rId28"/>
    <p:sldId id="270" r:id="rId29"/>
    <p:sldId id="275" r:id="rId30"/>
    <p:sldId id="274" r:id="rId31"/>
    <p:sldId id="325" r:id="rId32"/>
    <p:sldId id="322" r:id="rId33"/>
    <p:sldId id="273" r:id="rId34"/>
    <p:sldId id="294" r:id="rId35"/>
    <p:sldId id="291" r:id="rId36"/>
    <p:sldId id="295" r:id="rId37"/>
    <p:sldId id="298" r:id="rId38"/>
    <p:sldId id="308" r:id="rId39"/>
    <p:sldId id="299" r:id="rId40"/>
    <p:sldId id="301" r:id="rId41"/>
    <p:sldId id="300" r:id="rId42"/>
    <p:sldId id="292" r:id="rId43"/>
    <p:sldId id="305" r:id="rId44"/>
    <p:sldId id="296" r:id="rId45"/>
    <p:sldId id="327" r:id="rId46"/>
    <p:sldId id="297" r:id="rId47"/>
    <p:sldId id="309" r:id="rId48"/>
    <p:sldId id="302" r:id="rId49"/>
    <p:sldId id="288" r:id="rId50"/>
    <p:sldId id="310" r:id="rId51"/>
    <p:sldId id="261" r:id="rId52"/>
    <p:sldId id="314" r:id="rId53"/>
    <p:sldId id="315" r:id="rId54"/>
    <p:sldId id="313" r:id="rId55"/>
    <p:sldId id="260" r:id="rId56"/>
    <p:sldId id="311" r:id="rId57"/>
    <p:sldId id="290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pos="3976" userDrawn="1">
          <p15:clr>
            <a:srgbClr val="A4A3A4"/>
          </p15:clr>
        </p15:guide>
        <p15:guide id="6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49" autoAdjust="0"/>
  </p:normalViewPr>
  <p:slideViewPr>
    <p:cSldViewPr snapToGrid="0">
      <p:cViewPr>
        <p:scale>
          <a:sx n="67" d="100"/>
          <a:sy n="67" d="100"/>
        </p:scale>
        <p:origin x="-1008" y="-72"/>
      </p:cViewPr>
      <p:guideLst>
        <p:guide orient="horz" pos="2183"/>
        <p:guide orient="horz" pos="1570"/>
        <p:guide pos="3840"/>
        <p:guide pos="347"/>
        <p:guide pos="3976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4100D-B38E-4A58-AC71-9E8DF0E51CC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B42B-E7E0-4ED3-8169-B4E56A3BF9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40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9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Červená: energie, vášeň, nebezpečí, krev, hněv, stimuluje k jídlu (</a:t>
            </a:r>
            <a:r>
              <a:rPr lang="cs-CZ" dirty="0" err="1"/>
              <a:t>McDonalds</a:t>
            </a:r>
            <a:r>
              <a:rPr lang="cs-CZ" dirty="0"/>
              <a:t>, </a:t>
            </a:r>
            <a:r>
              <a:rPr lang="cs-CZ" dirty="0" err="1"/>
              <a:t>CocaCola</a:t>
            </a:r>
            <a:r>
              <a:rPr lang="cs-CZ" dirty="0"/>
              <a:t>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04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Oranžová: kreativita, mládí, svěžest, hřejivost, entuziasmus, zdraví, vitalita, aktivita (Fanta, </a:t>
            </a:r>
            <a:r>
              <a:rPr lang="cs-CZ" dirty="0" err="1"/>
              <a:t>Nickelodeon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679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Žlutá: spontánnost, slunce, radost, štěstí, naděje, pozitivita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54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Zelená: harmonie, peníze, příroda, růst, stabilita, obnova, prosperita, relaxace, klid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656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Modrá: inteligence, chlad, klid, povinnosti, síla, vyrovnanost, důvěra, </a:t>
            </a:r>
            <a:r>
              <a:rPr lang="cs-CZ" dirty="0" err="1"/>
              <a:t>profesinalita</a:t>
            </a:r>
            <a:r>
              <a:rPr lang="cs-CZ" dirty="0"/>
              <a:t> – využívá ji v logách nejvíce firem světa, Microsoft, Dell, IBM, Visa, </a:t>
            </a:r>
            <a:r>
              <a:rPr lang="cs-CZ" dirty="0" err="1"/>
              <a:t>Golden</a:t>
            </a:r>
            <a:r>
              <a:rPr lang="en-US" dirty="0"/>
              <a:t>&amp;</a:t>
            </a:r>
            <a:r>
              <a:rPr lang="cs-CZ" dirty="0" err="1"/>
              <a:t>Sachs</a:t>
            </a:r>
            <a:r>
              <a:rPr lang="cs-CZ" dirty="0"/>
              <a:t>, </a:t>
            </a:r>
            <a:r>
              <a:rPr lang="cs-CZ" dirty="0" err="1"/>
              <a:t>Paypal</a:t>
            </a:r>
            <a:r>
              <a:rPr lang="cs-CZ" dirty="0"/>
              <a:t>, LinkedIn, Facebook…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64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Fialová: spiritualita, luxus, mysterióznost, prestiž, </a:t>
            </a:r>
            <a:r>
              <a:rPr lang="cs-CZ" dirty="0" err="1"/>
              <a:t>religioznost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721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Růžová: ženskost, hravost, romance, sladkost, něžnost, přístupnost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16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Hnědá: celistvost, zemitost, venkovní aktivity, farmaření, neutrálnost, přírodnost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917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Černá: síla, luxus, sofistikovanost, elegance, mysterióznost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087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Bílá: čistota, elegance, nevinnost, čistota, minimalismus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66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Zarovnání je základní princip tvořící jednoznačný a unifikovaný design – neviditelné propojení objektů na stránce.</a:t>
            </a:r>
          </a:p>
          <a:p>
            <a:r>
              <a:rPr lang="cs-CZ" dirty="0"/>
              <a:t>Zarovnání je často věcí, kterou člověk nedokáže přesně pojmenovat, ale jakmile není v designu v pořádku, okamžitě ji zachytíme.</a:t>
            </a:r>
          </a:p>
          <a:p>
            <a:r>
              <a:rPr lang="cs-CZ" dirty="0"/>
              <a:t>Je dobré mít jasný bod, k němuž zarovnáváme (vlevo, vpravo, na střed)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371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Bílá: profesionality, formálnost, všednost</a:t>
            </a:r>
          </a:p>
          <a:p>
            <a:r>
              <a:rPr lang="cs-CZ" dirty="0"/>
              <a:t>Málokdy samostatná barva – častěji doplněk</a:t>
            </a:r>
          </a:p>
          <a:p>
            <a:r>
              <a:rPr lang="cs-CZ" dirty="0"/>
              <a:t>FONTY</a:t>
            </a: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Gold, silver, bronze and other metallics are for wealth, prosperity and success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149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Kontrast je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s-maquette-web"/>
              </a:rPr>
              <a:t>neefektivnější</a:t>
            </a:r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 cesta jak zdůraznit prvek v designu.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Kontrast vzniká, když jsou dva prvky zcela odlišné – např. velký/malý, klasický/moderní font, silné/slabé linie, teplé/studené barvy, tmavý/světlý prvek, hladké/ostré textury, horizontální/vertikální prvek apod.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Kontrastní prvky – nejdůležitější prvky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Lidské oči jsou zvyklé na kontrast.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Typ: zdůrazňujte žádoucí variantu v kontrastu (např. </a:t>
            </a:r>
            <a:r>
              <a:rPr lang="cs-CZ" b="1" i="0" dirty="0">
                <a:solidFill>
                  <a:srgbClr val="333333"/>
                </a:solidFill>
                <a:effectLst/>
                <a:latin typeface="ars-maquette-web"/>
              </a:rPr>
              <a:t>CHCI</a:t>
            </a:r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/nechci dostávat newsletter)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649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člověka je vizuálně přitažlivé, když jsou objekty uspořádány v podivných sadách čísel – má-li být např. na fotce více než jeden objekt, je lepší postupovat v prvočíslech (3,5,7…) 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máte sudý počet subjektů, pokuste se je rozbít do skupin, které vytvoří dynamiku 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Mozek má tendence uspořádávat prvky do párů, což kompozici činí nudnou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207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Nebojte se nechat vyniknout výrazné grafické prvky </a:t>
            </a:r>
          </a:p>
          <a:p>
            <a:r>
              <a:rPr lang="cs-CZ" dirty="0"/>
              <a:t>Používejte nezvyklé grafické prvky, s nimiž se snadno pracuje – uvozovky, čárky, lomítka, pomlčky 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734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Hierarchie tvoří řád a uspořádání podle důležitosti. </a:t>
            </a:r>
            <a:endParaRPr lang="en-US" b="0" i="0" dirty="0">
              <a:solidFill>
                <a:srgbClr val="6C6C6C"/>
              </a:solidFill>
              <a:effectLst/>
              <a:latin typeface="copernicus-book"/>
            </a:endParaRPr>
          </a:p>
          <a:p>
            <a:pPr algn="l"/>
            <a:r>
              <a:rPr lang="cs-CZ" b="0" i="0" dirty="0">
                <a:solidFill>
                  <a:srgbClr val="6C6C6C"/>
                </a:solidFill>
                <a:effectLst/>
                <a:latin typeface="copernicus-book"/>
              </a:rPr>
              <a:t>Přiřazuje pořadí.</a:t>
            </a:r>
          </a:p>
          <a:p>
            <a:pPr algn="l"/>
            <a:r>
              <a:rPr lang="cs-CZ" b="0" i="0" dirty="0">
                <a:solidFill>
                  <a:srgbClr val="6C6C6C"/>
                </a:solidFill>
                <a:effectLst/>
                <a:latin typeface="copernicus-book"/>
              </a:rPr>
              <a:t>Nejdůležitější informace by měly být nejvýraznější.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71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Rozmyslete si informace, které potřebujete designem předat, a zkuste je shromáždit tak, aby bylo jejich uspořádání pro uživatele co nejintuitivnější (např. pokud pořádáme akci, bude logické sdružit informace o místu konání, termínu a času do jednoho bloku)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68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Člověk obdrží každý den informace, které jsou ekvivalentem 174 novin (průzkum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Martin Hilbert from the University of Southern California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důležité využít prostor, který jako designér máte, k tomu, abyste zaujali uživatele – k tomu je vhodné znát základy typografie a využívat její rozdělení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Nadpisy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Podnadpisy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Tělo </a:t>
            </a:r>
          </a:p>
          <a:p>
            <a:pPr marL="171450" indent="-171450">
              <a:buFontTx/>
              <a:buChar char="-"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Odstavce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82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Patkový/bezpatkový</a:t>
            </a:r>
          </a:p>
          <a:p>
            <a:r>
              <a:rPr lang="cs-CZ" dirty="0"/>
              <a:t>Proporcionální/neproporcionální</a:t>
            </a:r>
          </a:p>
          <a:p>
            <a:r>
              <a:rPr lang="cs-CZ" dirty="0" err="1"/>
              <a:t>Regular</a:t>
            </a:r>
            <a:r>
              <a:rPr lang="cs-CZ" dirty="0"/>
              <a:t>, tučné, kurzíva</a:t>
            </a:r>
          </a:p>
          <a:p>
            <a:endParaRPr lang="cs-CZ" dirty="0"/>
          </a:p>
          <a:p>
            <a:r>
              <a:rPr lang="cs-CZ" b="0" dirty="0"/>
              <a:t>Kurzíva pro citace </a:t>
            </a:r>
          </a:p>
          <a:p>
            <a:endParaRPr lang="cs-CZ" dirty="0"/>
          </a:p>
          <a:p>
            <a:r>
              <a:rPr lang="cs-CZ" dirty="0"/>
              <a:t>Obecně: lepší využít jeden font a vyhrát si s jeho velikostí, tučností, rozestupem mezi písmeny, než 10 fontů v jednom designu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527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Patkový/bezpatkový</a:t>
            </a:r>
          </a:p>
          <a:p>
            <a:r>
              <a:rPr lang="cs-CZ" dirty="0"/>
              <a:t>Proporcionální/neproporcionální</a:t>
            </a:r>
          </a:p>
          <a:p>
            <a:r>
              <a:rPr lang="cs-CZ" dirty="0" err="1"/>
              <a:t>Regular</a:t>
            </a:r>
            <a:r>
              <a:rPr lang="cs-CZ" dirty="0"/>
              <a:t>, tučné, kurzíva</a:t>
            </a:r>
          </a:p>
          <a:p>
            <a:endParaRPr lang="cs-CZ" dirty="0"/>
          </a:p>
          <a:p>
            <a:r>
              <a:rPr lang="cs-CZ" b="0" dirty="0"/>
              <a:t>Kurzíva pro citace </a:t>
            </a:r>
          </a:p>
          <a:p>
            <a:endParaRPr lang="cs-CZ" dirty="0"/>
          </a:p>
          <a:p>
            <a:r>
              <a:rPr lang="cs-CZ" dirty="0"/>
              <a:t>Obecně: lepší využít jeden font a vyhrát si s jeho velikostí, tučností, rozestupem mezi písmeny, než 10 fontů v jednom designu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531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Rovnováha je důležitá pro udržení struktury designu prostřednictvím symetrie a napětí mezi prvky. Důležité je vhodné rozložení prvků.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01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Mřížka vnáší so grafického designu řád a urychluje proces přípravy tím, že pomáhá designerům rozvrhnout, kde by měl být obsah umístěn.  </a:t>
            </a:r>
          </a:p>
          <a:p>
            <a:endParaRPr lang="cs-CZ" dirty="0"/>
          </a:p>
          <a:p>
            <a:r>
              <a:rPr lang="cs-CZ" dirty="0"/>
              <a:t>Pravidlo třetin – časté u fotografií, důležitý objekt není umístěn ve středu ale ve třetině fotografie, poměr 1:1:1 </a:t>
            </a:r>
          </a:p>
          <a:p>
            <a:endParaRPr lang="cs-CZ" dirty="0"/>
          </a:p>
          <a:p>
            <a:r>
              <a:rPr lang="cs-CZ" dirty="0"/>
              <a:t>Zlatý řez – </a:t>
            </a:r>
            <a:r>
              <a:rPr lang="cs-CZ" dirty="0" err="1"/>
              <a:t>phibonaciho</a:t>
            </a:r>
            <a:r>
              <a:rPr lang="cs-CZ" dirty="0"/>
              <a:t> spirála, tzv. </a:t>
            </a:r>
            <a:r>
              <a:rPr lang="cs-CZ" dirty="0" err="1"/>
              <a:t>phi</a:t>
            </a:r>
            <a:r>
              <a:rPr lang="cs-CZ" dirty="0"/>
              <a:t> </a:t>
            </a:r>
            <a:r>
              <a:rPr lang="cs-CZ" dirty="0" err="1"/>
              <a:t>grid</a:t>
            </a:r>
            <a:r>
              <a:rPr lang="cs-CZ" dirty="0"/>
              <a:t> (mřížka), nachází se v přírodě (např. amoniti) a je více líbivá oku než pravidlo třetin, rozděluje mřížku na poměr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1:0.618:1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285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Nebojte se negativního prostoru – prázdný prostor podtrhuje vaše sdělení</a:t>
            </a:r>
          </a:p>
          <a:p>
            <a:r>
              <a:rPr lang="cs-CZ" dirty="0"/>
              <a:t>Dávejte si pozor na dodržování mezer mezi grafickými prvky </a:t>
            </a:r>
          </a:p>
          <a:p>
            <a:r>
              <a:rPr lang="cs-CZ" dirty="0"/>
              <a:t>Je důležité nezapomínat na zarovnání – mezery mezi prvky by měly být dostatečné a také optimální tak, aby byly „ze všech stran stejné“ </a:t>
            </a:r>
          </a:p>
          <a:p>
            <a:r>
              <a:rPr lang="cs-CZ" dirty="0"/>
              <a:t>Držte se jednotného zarovnávání – do bloku, doprava/doleva, tak, aby to sedělo k celému designu </a:t>
            </a:r>
          </a:p>
          <a:p>
            <a:r>
              <a:rPr lang="cs-CZ" dirty="0"/>
              <a:t>Nezapomínejte zarovnávat prvky jeden ke druhému, malé detaily dělají grafiku dobrou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633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Už od roku 2019 se firmy posouvají k paletě méně výrazných barev </a:t>
            </a:r>
          </a:p>
          <a:p>
            <a:r>
              <a:rPr lang="cs-CZ" dirty="0"/>
              <a:t>Snížená saturace barvy se dá snadno vyvážit doplněním neutrální syté barvy (černá/bílá) </a:t>
            </a:r>
          </a:p>
          <a:p>
            <a:r>
              <a:rPr lang="cs-CZ" dirty="0"/>
              <a:t>Trendem je čistý minimalistický design využívající komplementární barvy a barevné akcenty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142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Měkčí barvy, snížená saturace a kontrast</a:t>
            </a:r>
          </a:p>
          <a:p>
            <a:r>
              <a:rPr lang="cs-CZ" dirty="0"/>
              <a:t>Autentičnost, přirozenost, přírodní odstíny – hnědá, okrová, šedá, měkké barvy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593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Jednoduchost, přehlednost</a:t>
            </a:r>
          </a:p>
          <a:p>
            <a:r>
              <a:rPr lang="cs-CZ" dirty="0"/>
              <a:t>Důležitá je čitelnost informace hned na první pohled</a:t>
            </a:r>
          </a:p>
          <a:p>
            <a:r>
              <a:rPr lang="cs-CZ" dirty="0"/>
              <a:t>Zahrnujte minimum informací </a:t>
            </a:r>
          </a:p>
          <a:p>
            <a:r>
              <a:rPr lang="cs-CZ" dirty="0"/>
              <a:t>Využívejte nejjednodušší možné grafy, pokud možno (koláčový, sloupcový) </a:t>
            </a:r>
          </a:p>
          <a:p>
            <a:r>
              <a:rPr lang="cs-CZ" dirty="0"/>
              <a:t>Pro lepší vizualizaci využívejte ikony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505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Jednoduchost, přehlednost</a:t>
            </a:r>
          </a:p>
          <a:p>
            <a:r>
              <a:rPr lang="cs-CZ" dirty="0"/>
              <a:t>Důležitá je čitelnost informace hned na první pohled</a:t>
            </a:r>
          </a:p>
          <a:p>
            <a:r>
              <a:rPr lang="cs-CZ" dirty="0"/>
              <a:t>Zahrnujte minimum informací </a:t>
            </a:r>
          </a:p>
          <a:p>
            <a:r>
              <a:rPr lang="cs-CZ" dirty="0"/>
              <a:t>Využívejte nejjednodušší možné grafy, pokud možno (koláčový, sloupcový) </a:t>
            </a:r>
          </a:p>
          <a:p>
            <a:r>
              <a:rPr lang="cs-CZ" dirty="0"/>
              <a:t>Pro lepší vizualizaci využívejte ikony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041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Ploché ikony bez stínování, tlumené barvy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Převládá jednoduchost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Plochý design</a:t>
            </a:r>
          </a:p>
          <a:p>
            <a:endParaRPr lang="cs-CZ" dirty="0"/>
          </a:p>
          <a:p>
            <a:r>
              <a:rPr lang="cs-CZ" dirty="0"/>
              <a:t>https://www.flaticon.com/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101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Rovné linie, geometrické tvary</a:t>
            </a:r>
          </a:p>
          <a:p>
            <a:r>
              <a:rPr lang="cs-CZ" dirty="0"/>
              <a:t>Mřížky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317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Ploché ikony bez stínování, bez plastičnosti</a:t>
            </a:r>
          </a:p>
          <a:p>
            <a:r>
              <a:rPr lang="cs-CZ" dirty="0"/>
              <a:t>Hloubky je dosahováno kombinací světlejších a tmavších barev</a:t>
            </a:r>
          </a:p>
          <a:p>
            <a:r>
              <a:rPr lang="cs-CZ" dirty="0"/>
              <a:t>Kombinovat s tlumenými barvami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652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Sheriff</a:t>
            </a:r>
            <a:r>
              <a:rPr lang="cs-CZ" dirty="0"/>
              <a:t> fontem nic nezkazíte</a:t>
            </a:r>
          </a:p>
          <a:p>
            <a:r>
              <a:rPr lang="cs-CZ" dirty="0"/>
              <a:t>Když nevíte, použijte raději jednoduchý bezpatkový font </a:t>
            </a:r>
          </a:p>
          <a:p>
            <a:r>
              <a:rPr lang="cs-CZ" dirty="0" err="1"/>
              <a:t>Typewriter</a:t>
            </a:r>
            <a:r>
              <a:rPr lang="cs-CZ" dirty="0"/>
              <a:t> fonty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110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Instagramu dlouhodobě frčí nálepky pro zvýšení </a:t>
            </a:r>
            <a:r>
              <a:rPr lang="cs-CZ" dirty="0" err="1"/>
              <a:t>engagementu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600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Zlatý řez – vychází z </a:t>
            </a:r>
            <a:r>
              <a:rPr lang="cs-CZ" dirty="0" err="1"/>
              <a:t>phibonaciho</a:t>
            </a:r>
            <a:r>
              <a:rPr lang="cs-CZ" dirty="0"/>
              <a:t> spirály, tzv. </a:t>
            </a:r>
            <a:r>
              <a:rPr lang="cs-CZ" dirty="0" err="1"/>
              <a:t>phi</a:t>
            </a:r>
            <a:r>
              <a:rPr lang="cs-CZ" dirty="0"/>
              <a:t> </a:t>
            </a:r>
            <a:r>
              <a:rPr lang="cs-CZ" dirty="0" err="1"/>
              <a:t>grid</a:t>
            </a:r>
            <a:r>
              <a:rPr lang="cs-CZ" dirty="0"/>
              <a:t> (mřížka), nachází se v přírodě (např. amoniti, slunečnice, květák apod.).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 grafickém designu je pokládán za ideální proporci mezi různými délkami. Zlatý řez vznikne rozdělením </a:t>
            </a:r>
            <a:r>
              <a:rPr lang="cs-CZ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úsečky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na dvě části tak, že poměr větší části k menší je stejný jako poměr celé úsečky k větší části. </a:t>
            </a:r>
            <a:endParaRPr lang="cs-CZ" dirty="0"/>
          </a:p>
          <a:p>
            <a:r>
              <a:rPr lang="cs-CZ" dirty="0"/>
              <a:t>Je více líbivá oku než pravidlo třetin, rozděluje mřížku na poměr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1:0.618:1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Využívali ho klasičtí umělci ve svých dílech (např. Mona Lisa od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DaVinciho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3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>
                <a:solidFill>
                  <a:srgbClr val="263D55"/>
                </a:solidFill>
                <a:effectLst/>
                <a:latin typeface="system-ui"/>
              </a:rPr>
              <a:t>V roce 2019 tvořil videoobsah 80 % návštěvnosti webů 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>
                <a:solidFill>
                  <a:srgbClr val="263D55"/>
                </a:solidFill>
                <a:effectLst/>
                <a:latin typeface="system-ui"/>
              </a:rPr>
              <a:t>Videa na sociálních sítích generují o více než 1200 % více sdílení než obrázky nebo textové příspěvky 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>
                <a:solidFill>
                  <a:srgbClr val="263D55"/>
                </a:solidFill>
                <a:effectLst/>
                <a:latin typeface="system-ui"/>
              </a:rPr>
              <a:t>87 % online marketérů využívá video obsah 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>
                <a:solidFill>
                  <a:srgbClr val="263D55"/>
                </a:solidFill>
                <a:effectLst/>
                <a:latin typeface="system-ui"/>
              </a:rPr>
              <a:t>Obsah konzumace mobilního videa meziročně narůstá o 100 % </a:t>
            </a:r>
            <a:endParaRPr lang="cs-CZ" dirty="0"/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260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 err="1">
                <a:solidFill>
                  <a:srgbClr val="263D55"/>
                </a:solidFill>
                <a:effectLst/>
                <a:latin typeface="system-ui"/>
              </a:rPr>
              <a:t>Animoto</a:t>
            </a:r>
            <a:endParaRPr lang="cs-CZ" b="0" i="0" dirty="0">
              <a:solidFill>
                <a:srgbClr val="263D55"/>
              </a:solidFill>
              <a:effectLst/>
              <a:latin typeface="system-ui"/>
            </a:endParaRPr>
          </a:p>
          <a:p>
            <a:pPr algn="l" fontAlgn="base">
              <a:buFont typeface="Arial" panose="020B0604020202020204" pitchFamily="34" charset="0"/>
              <a:buNone/>
            </a:pPr>
            <a:r>
              <a:rPr lang="cs-CZ" b="0" i="0" dirty="0" err="1">
                <a:solidFill>
                  <a:srgbClr val="263D55"/>
                </a:solidFill>
                <a:effectLst/>
                <a:latin typeface="system-ui"/>
              </a:rPr>
              <a:t>Biteable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491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Jádro musí být hned na začátku (většina uživatelů FB a INST rychle odchází – drop 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do prvních 15 vteřin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Informace ke sdílení musí být úderná, stručná, jednoduchá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Storytelling</a:t>
            </a:r>
            <a:r>
              <a:rPr lang="cs-CZ" dirty="0"/>
              <a:t> je pořád důležitý, využijte show by </a:t>
            </a:r>
            <a:r>
              <a:rPr lang="cs-CZ" dirty="0" err="1"/>
              <a:t>example</a:t>
            </a:r>
            <a:r>
              <a:rPr lang="cs-CZ" dirty="0"/>
              <a:t> </a:t>
            </a:r>
          </a:p>
          <a:p>
            <a:r>
              <a:rPr lang="cs-CZ" dirty="0"/>
              <a:t>Textová videa jsou na sociálních sítích populární, protože hodně lidí sleduje mobilní obsah v mobilech beze zvuku</a:t>
            </a:r>
          </a:p>
          <a:p>
            <a:r>
              <a:rPr lang="cs-CZ" dirty="0"/>
              <a:t>Pro textová videa je dobré používat kontrast – podklad pro font, černobílé video s barevnými literami apod.</a:t>
            </a:r>
          </a:p>
          <a:p>
            <a:r>
              <a:rPr lang="cs-CZ" dirty="0"/>
              <a:t>Kromě kontrastu vizuálního využijte i kontrast hudební – zvukové efekty apod.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80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4383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839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9618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2467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309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6159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16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Opakování posiluje design a přidává do něj konzistentnost. Opakováním tvoříte pocit známosti a identity. </a:t>
            </a:r>
            <a:r>
              <a:rPr lang="en-US" b="0" i="0" dirty="0">
                <a:solidFill>
                  <a:srgbClr val="6C6C6C"/>
                </a:solidFill>
                <a:effectLst/>
                <a:latin typeface="copernicus-book"/>
              </a:rPr>
              <a:t/>
            </a:r>
            <a:br>
              <a:rPr lang="en-US" b="0" i="0" dirty="0">
                <a:solidFill>
                  <a:srgbClr val="6C6C6C"/>
                </a:solidFill>
                <a:effectLst/>
                <a:latin typeface="copernicus-book"/>
              </a:rPr>
            </a:br>
            <a:r>
              <a:rPr lang="cs-CZ" b="0" i="0" dirty="0">
                <a:solidFill>
                  <a:srgbClr val="6C6C6C"/>
                </a:solidFill>
                <a:effectLst/>
                <a:latin typeface="copernicus-book"/>
              </a:rPr>
              <a:t>Opakování umožňuje uspořádat prvky a ukázat uživatelům, které prvky patří dohromady.</a:t>
            </a:r>
          </a:p>
          <a:p>
            <a:pPr algn="l"/>
            <a:r>
              <a:rPr lang="cs-CZ" b="0" i="0" dirty="0">
                <a:solidFill>
                  <a:srgbClr val="6C6C6C"/>
                </a:solidFill>
                <a:effectLst/>
                <a:latin typeface="copernicus-book"/>
              </a:rPr>
              <a:t>Např. v designu používejte podobný typ vizuálů prostřednictvím stylu, velikosti fontu, barevnosti atd. – stejný typ vizuálů pro plakáty, bannery na sociální sítě, návrh newsletteru atd.</a:t>
            </a:r>
            <a:r>
              <a:rPr lang="en-US" b="0" i="0" dirty="0">
                <a:solidFill>
                  <a:srgbClr val="6C6C6C"/>
                </a:solidFill>
                <a:effectLst/>
                <a:latin typeface="copernicus-book"/>
              </a:rPr>
              <a:t/>
            </a:r>
            <a:br>
              <a:rPr lang="en-US" b="0" i="0" dirty="0">
                <a:solidFill>
                  <a:srgbClr val="6C6C6C"/>
                </a:solidFill>
                <a:effectLst/>
                <a:latin typeface="copernicus-book"/>
              </a:rPr>
            </a:br>
            <a:r>
              <a:rPr lang="cs-CZ" b="0" i="0" dirty="0">
                <a:solidFill>
                  <a:srgbClr val="6C6C6C"/>
                </a:solidFill>
                <a:effectLst/>
                <a:latin typeface="copernicus-book"/>
              </a:rPr>
              <a:t>Vzory a kontrast.</a:t>
            </a:r>
            <a:endParaRPr lang="en-US" b="0" i="0" dirty="0">
              <a:solidFill>
                <a:srgbClr val="6C6C6C"/>
              </a:solidFill>
              <a:effectLst/>
              <a:latin typeface="copernicus-book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37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6C6C6C"/>
              </a:solidFill>
              <a:effectLst/>
              <a:latin typeface="copernicus-book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71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 err="1">
                <a:solidFill>
                  <a:srgbClr val="333333"/>
                </a:solidFill>
                <a:effectLst/>
                <a:latin typeface="ars-maquette-web"/>
              </a:rPr>
              <a:t>Repetitivnost</a:t>
            </a:r>
            <a:r>
              <a:rPr lang="cs-CZ" b="0" i="0" dirty="0">
                <a:solidFill>
                  <a:srgbClr val="333333"/>
                </a:solidFill>
                <a:effectLst/>
                <a:latin typeface="ars-maquette-web"/>
              </a:rPr>
              <a:t> </a:t>
            </a:r>
            <a:endParaRPr lang="en-US" b="0" i="0" dirty="0">
              <a:solidFill>
                <a:srgbClr val="6C6C6C"/>
              </a:solidFill>
              <a:effectLst/>
              <a:latin typeface="copernicus-book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210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E1318"/>
                </a:solidFill>
                <a:effectLst/>
                <a:latin typeface="Lora"/>
              </a:rPr>
              <a:t>Komplementární barevné kombinace jsou barvy na opačné straně barevného spektra a vyjadřují energii, dynamičnost</a:t>
            </a:r>
          </a:p>
          <a:p>
            <a:r>
              <a:rPr lang="cs-CZ" dirty="0"/>
              <a:t>Triadická barevná kombinace je trojice barev, které </a:t>
            </a:r>
            <a:r>
              <a:rPr lang="cs-CZ" b="0" i="0" dirty="0">
                <a:solidFill>
                  <a:srgbClr val="0E1318"/>
                </a:solidFill>
                <a:effectLst/>
                <a:latin typeface="Lora"/>
              </a:rPr>
              <a:t>se v barevném spektru dají spojit do rovnostranného trojúhelníku, použitím těchto barev můžete vytvořit klidnou harmonizující paletu </a:t>
            </a:r>
          </a:p>
          <a:p>
            <a:endParaRPr lang="cs-CZ" b="0" i="0" dirty="0">
              <a:solidFill>
                <a:srgbClr val="0E1318"/>
              </a:solidFill>
              <a:effectLst/>
              <a:latin typeface="Lora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90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E1318"/>
                </a:solidFill>
                <a:effectLst/>
                <a:latin typeface="Lora"/>
              </a:rPr>
              <a:t>Podle fotografie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2285C-DEE6-43FD-A5FF-30E5A72CD3B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6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407FDD-662B-4A09-8627-C203924F5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A25155D-0848-4FF8-B4E6-5F2051504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6C9790F-FF19-4536-9468-E335A990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113BCB7-690F-4563-8937-ED854F35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8A11B4B-CBD0-4617-9628-D8ED559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3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190023-9348-4DF4-A636-B4530B14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0581BD9-1699-45C3-87CA-76F4C038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2646927-DC02-4D64-9735-28E4CCDC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5943329-9CCF-4C26-9A99-9526A641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5EC5B2D-4123-45A1-AD8E-F6A4567B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90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10DFD252-FCA2-44E8-9367-855317391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4DF77B75-C712-4ED5-B326-1F08D5414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74419C2-1952-4E6B-8D0F-351634DC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FA95E9E-A0C4-4B05-B082-E25EC26A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2F2FEA2-1516-457A-8B30-43911CEC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9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0BD19E-2F7A-4992-B59A-44848278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89EF1D5-CF9C-42C9-A808-2BF345A6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0463102-7F92-4AB0-B3AE-6A5D5FAD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4CFACE7-72CA-46D2-A960-3BA69EF5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5537B12-09AA-4C15-B481-A55EDC00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C8CC8A-34CA-4902-AF17-DE33F6D6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614CDF-CE3C-4076-9B22-9C9F03895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ECF1101-E6CB-4C38-9E50-9ACA6B97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265ECA9-0CED-4417-B045-D577D07A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D7E86DD-746B-4E23-9A9C-809C4B83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05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9DE857C-506A-47E7-BB19-01C0E383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6A158B3-D284-4FC7-B433-B780D7458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0DB1A750-C949-4AA5-A154-8E16B51AF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8E333E2-D2CB-4774-9288-96E24D76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93802FE-270C-4C19-8EAC-6BAA4B7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C40EAEF-A1C1-4DF6-8A29-BD61D754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26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63F27D-A9EB-4D8B-97E5-6DEF414B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464E43A-3CD9-4B2C-A0BC-47F0BCEE0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2B03331-D7FD-491E-BE96-624831042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A3C1089B-75D2-4082-97B1-F9A78EC8C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A3736265-9E69-47C6-8C83-90FB592FB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D20CBFA1-83F5-4211-89B2-50147D9A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871063E-9288-416E-A5FD-C1DDBCE1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2159503E-71A9-4530-9800-E4FA5005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8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BCA0AE-809D-4BB3-9AF2-CC59B02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3ADC052E-5F40-4C17-BA8D-034A6CDB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64A7BA0-9975-4E2F-BA7F-9356C757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34A1B06-0D4F-4584-9C24-6CBAB5A0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12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38057980-1D32-49B8-B422-F0792051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10DEA9E-E3B8-456C-A02C-F71CE0ED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7C84DF37-84EB-4A5D-A484-090D06CB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87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D9584A-80C6-413A-A46F-92790FDA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4EEBF52-11A2-42E8-88F6-9A8267CD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CD07A62-A7CC-43CE-9A4F-CD7AC4816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1E38327-005D-4FB4-BDD4-8174FC48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00E03526-BCB0-4217-9D79-9C932B85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ACE9B46-6EF9-4920-B9A0-A2D6D486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C7FED8-6AE3-4908-B3CC-42D7708E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FF187854-4911-45BC-B827-6A6CFE273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1BC8AF9-B5FD-4175-9BB2-0743A249E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3B56FE3-035A-4B5D-91E3-6B9F516A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002AEC3-B959-46EE-9B0A-2944D156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1B409B3-206B-4005-BD2A-64A7F36B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26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76D97DC9-48AE-42E3-A070-A450FB73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B877D4C-0E26-48F4-ABF9-8721F4CBD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0BF3E16-F185-4BAD-9634-1B50CC541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6AE86-DCD8-43E5-A68C-204992D32E00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44F269A-9F21-4177-82AD-31EF62657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32BB22-DFBA-4117-964D-67B045DAE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B51F9-144A-4E11-BE9B-6EF527C3BB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4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4"/><Relationship Id="rId7" Type="http://schemas.openxmlformats.org/officeDocument/2006/relationships/image" Target="../media/image8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video/6152703426001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0876C4-97B4-43EB-B47D-1C41BAA2F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1" t="-1" r="-36127" b="-1"/>
          <a:stretch/>
        </p:blipFill>
        <p:spPr>
          <a:xfrm>
            <a:off x="19" y="0"/>
            <a:ext cx="866850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2D29560-A62E-468B-9FA7-0663E1199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142" y="115787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cs-CZ" sz="4800" dirty="0" err="1"/>
              <a:t>Canva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>a základy grafiky: rozšířené školení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1C5725D-1A39-4945-9792-D75F01063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8488" y="4401862"/>
            <a:ext cx="4023360" cy="1208141"/>
          </a:xfrm>
        </p:spPr>
        <p:txBody>
          <a:bodyPr>
            <a:normAutofit/>
          </a:bodyPr>
          <a:lstStyle/>
          <a:p>
            <a:r>
              <a:rPr lang="cs-CZ" sz="2000" dirty="0"/>
              <a:t>Michaela Merglová</a:t>
            </a:r>
          </a:p>
        </p:txBody>
      </p:sp>
    </p:spTree>
    <p:extLst>
      <p:ext uri="{BB962C8B-B14F-4D97-AF65-F5344CB8AC3E}">
        <p14:creationId xmlns:p14="http://schemas.microsoft.com/office/powerpoint/2010/main" val="178783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Repetitivní prvky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94DF7965-7D7C-4464-BBDC-21CCCD59C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2457450"/>
            <a:ext cx="2550560" cy="361996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064FA170-CF15-408B-9741-230A761D0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2"/>
          <a:stretch/>
        </p:blipFill>
        <p:spPr>
          <a:xfrm>
            <a:off x="3565103" y="2457450"/>
            <a:ext cx="3956656" cy="36199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1E681F3-56AC-436F-9503-978496297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73" y="2457450"/>
            <a:ext cx="3620352" cy="36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23CF13-2780-4075-8233-86B01AC9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Volba palety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7CFCAD5-7A77-409C-8CF1-3773EDF9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3" y="2128504"/>
            <a:ext cx="4725987" cy="42623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57AFF8B-592F-4215-95F0-8E39FE63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605" y="2128503"/>
            <a:ext cx="4322592" cy="42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4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23CF13-2780-4075-8233-86B01AC9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Canva</a:t>
            </a:r>
            <a:r>
              <a:rPr lang="cs-CZ" dirty="0"/>
              <a:t>: Výběr palety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C11ED52-0DC9-4AB9-88AE-32F62EC1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3" y="2457451"/>
            <a:ext cx="3600000" cy="22332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7F0AA97A-F835-4FC6-A8E6-EF5EA8C12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565" y="2457450"/>
            <a:ext cx="3600000" cy="223328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B1B84111-62FE-4071-B8C4-1A4F37FBB23C}"/>
              </a:ext>
            </a:extLst>
          </p:cNvPr>
          <p:cNvSpPr txBox="1"/>
          <p:nvPr/>
        </p:nvSpPr>
        <p:spPr>
          <a:xfrm>
            <a:off x="583958" y="56870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https://www.canva.com/learn/100-color-combinations/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371903C-84FF-4C11-802D-3EB20A277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68" y="2457450"/>
            <a:ext cx="3578357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54C8B9-D6F5-429B-BED4-5B6ADA78D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199"/>
            <a:ext cx="3869163" cy="54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7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759F9F8-FFEA-45F4-8E1C-FCDB7FD94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200"/>
            <a:ext cx="3746500" cy="54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FD9A6F9-BC31-42C3-B62B-73DCB0D0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711200"/>
            <a:ext cx="3846861" cy="54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C286DFD-024A-4A2E-9CF5-DE7C90C42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200"/>
            <a:ext cx="3913768" cy="54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5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27A679D-F220-4BFB-A2B8-9BB01DD6F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201"/>
            <a:ext cx="3850475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06FA836-5A39-4C7E-B1CB-4B812EB33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4715" r="17183" b="5040"/>
          <a:stretch/>
        </p:blipFill>
        <p:spPr>
          <a:xfrm>
            <a:off x="6311900" y="711200"/>
            <a:ext cx="3777429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5F5FACB-E731-47AE-AB57-B493B45A8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711200"/>
            <a:ext cx="3845687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160406-6901-4F8A-99BC-8A8DBD04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mně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9DBDEDD-D311-4223-9FCA-C588D5B27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než 8 let pracuji v marketingu a reklamě</a:t>
            </a:r>
          </a:p>
          <a:p>
            <a:r>
              <a:rPr lang="cs-CZ" dirty="0"/>
              <a:t>Seznam, Burda, Médea, </a:t>
            </a:r>
            <a:r>
              <a:rPr lang="cs-CZ" dirty="0" err="1"/>
              <a:t>Socialbakers</a:t>
            </a:r>
            <a:endParaRPr lang="cs-CZ" dirty="0"/>
          </a:p>
          <a:p>
            <a:r>
              <a:rPr lang="cs-CZ" dirty="0"/>
              <a:t>Aktuálně Nakladatelství Epocha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3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A643F1F-35A1-45C0-BF4D-5B87B82A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201"/>
            <a:ext cx="3623733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12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4E2197A-D9E9-4376-870A-2591E9A1E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8455" r="28740" b="7480"/>
          <a:stretch/>
        </p:blipFill>
        <p:spPr>
          <a:xfrm>
            <a:off x="6311900" y="711201"/>
            <a:ext cx="3648265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F17F6FE-328C-4868-BD95-F7C1AF45F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3333" r="13049" b="11545"/>
          <a:stretch/>
        </p:blipFill>
        <p:spPr>
          <a:xfrm>
            <a:off x="6311899" y="711200"/>
            <a:ext cx="3835511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0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93A6C5E-216B-4AF5-BC51-E55C18FF8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00" y="711200"/>
            <a:ext cx="5435600" cy="54356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C720F25-251F-412C-8931-D1CE6F2BB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11200"/>
            <a:ext cx="3847672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3: Kontrast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0984013A-3710-4435-BCF6-D135DD3CA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47" y="2457450"/>
            <a:ext cx="3851353" cy="3851353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E22A6EE-E1B3-4CF8-B312-F12E56B8D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7" t="6666" r="7636" b="6992"/>
          <a:stretch/>
        </p:blipFill>
        <p:spPr>
          <a:xfrm>
            <a:off x="4243667" y="2457449"/>
            <a:ext cx="2531102" cy="38513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947C992-62E1-46F6-86AF-0DD11F3B5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6" t="11870" r="29489" b="12520"/>
          <a:stretch/>
        </p:blipFill>
        <p:spPr>
          <a:xfrm>
            <a:off x="550863" y="2457450"/>
            <a:ext cx="2965127" cy="3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1FB8F5-1230-4E5C-9C49-219E2F42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Nalezení kompozice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6AD5D34-92D1-4852-A6B8-5AEDA7AE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12" y="2453952"/>
            <a:ext cx="4662713" cy="3100704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EE23580A-CB7E-48CB-9575-4245D89F0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84" y="2457450"/>
            <a:ext cx="4129609" cy="3097206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17B6DAB-D79B-49FE-91FE-2D0613076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38400"/>
            <a:ext cx="2064803" cy="30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3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1FB8F5-1230-4E5C-9C49-219E2F42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Výrazné prvky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2AEB986F-E6C8-44A5-81BF-417C65321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2431" r="15995" b="5207"/>
          <a:stretch/>
        </p:blipFill>
        <p:spPr>
          <a:xfrm>
            <a:off x="550863" y="2457450"/>
            <a:ext cx="2325524" cy="376820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CE895A9-16B1-4D94-830F-0BF82A8D9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69" y="2414085"/>
            <a:ext cx="2977081" cy="38549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EF11C99-6587-4D63-A21C-871439E80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2"/>
          <a:stretch/>
        </p:blipFill>
        <p:spPr>
          <a:xfrm>
            <a:off x="6165452" y="2411648"/>
            <a:ext cx="2591408" cy="38573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43DA89C-F200-4640-8EAB-053A5837C8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29" y="2525947"/>
            <a:ext cx="2565196" cy="362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80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4: Hierarchie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7F2FBE1F-F2E5-47A2-BC14-5190ABC6B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45" y="2457450"/>
            <a:ext cx="2659055" cy="371951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DD05070-5F91-4C4B-B331-A074D3DA0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2457450"/>
            <a:ext cx="2632174" cy="37195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194B5DE-070B-4AC9-B0FF-79ABCBC28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07" y="2438456"/>
            <a:ext cx="2659055" cy="37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42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1FB8F5-1230-4E5C-9C49-219E2F42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Sdružujte informace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60F29E15-0345-4723-9ECF-225ED3554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8"/>
          <a:stretch/>
        </p:blipFill>
        <p:spPr>
          <a:xfrm>
            <a:off x="470186" y="1545964"/>
            <a:ext cx="2942087" cy="50964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94351E5-99CF-4390-8106-32E46540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3891774" y="1545963"/>
            <a:ext cx="3196683" cy="50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Typografická hierarchie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24809B70-2B11-4AC9-9B03-DECAAAC21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57450"/>
            <a:ext cx="9953586" cy="3732595"/>
          </a:xfrm>
        </p:spPr>
      </p:pic>
    </p:spTree>
    <p:extLst>
      <p:ext uri="{BB962C8B-B14F-4D97-AF65-F5344CB8AC3E}">
        <p14:creationId xmlns:p14="http://schemas.microsoft.com/office/powerpoint/2010/main" val="44377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160406-6901-4F8A-99BC-8A8DBD04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9DBDEDD-D311-4223-9FCA-C588D5B27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principy grafického designu</a:t>
            </a:r>
          </a:p>
          <a:p>
            <a:r>
              <a:rPr lang="cs-CZ" dirty="0"/>
              <a:t>Trendy pro rok 2021 </a:t>
            </a:r>
          </a:p>
          <a:p>
            <a:r>
              <a:rPr lang="cs-CZ" dirty="0"/>
              <a:t>Práce s videem </a:t>
            </a:r>
          </a:p>
          <a:p>
            <a:r>
              <a:rPr lang="cs-CZ" dirty="0" err="1"/>
              <a:t>Canva</a:t>
            </a:r>
            <a:r>
              <a:rPr lang="cs-CZ" dirty="0"/>
              <a:t> + úkoly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30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44B933-02F9-48CF-95AE-A39308E4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fontu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2392C6BA-8809-48B7-80E3-4C9F828E3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38400"/>
            <a:ext cx="3248660" cy="3248660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EB43338-1A8C-4031-967C-51960509F8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/>
          <a:stretch/>
        </p:blipFill>
        <p:spPr>
          <a:xfrm>
            <a:off x="4488098" y="2438400"/>
            <a:ext cx="2724567" cy="322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44B933-02F9-48CF-95AE-A39308E4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Canva</a:t>
            </a:r>
            <a:r>
              <a:rPr lang="cs-CZ" dirty="0"/>
              <a:t>: Kombinace fontů 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xmlns="" id="{35BA7F2D-3C61-467B-9122-2DFE6A5C5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57450"/>
            <a:ext cx="3887322" cy="2944646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ED3336D8-A9AF-48AA-843B-326B04894B7C}"/>
              </a:ext>
            </a:extLst>
          </p:cNvPr>
          <p:cNvSpPr txBox="1"/>
          <p:nvPr/>
        </p:nvSpPr>
        <p:spPr>
          <a:xfrm>
            <a:off x="583958" y="5687060"/>
            <a:ext cx="8615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https://www.canva.com/learn/the-ultimate-guide-to-font-pairing/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32B60760-D544-4A3C-9354-B527FC7E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62" y="2457450"/>
            <a:ext cx="3887322" cy="29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5: Rovnováha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DBF431F0-FF0C-4A34-BB65-5B24C555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7" b="15357"/>
          <a:stretch/>
        </p:blipFill>
        <p:spPr>
          <a:xfrm>
            <a:off x="550863" y="2457450"/>
            <a:ext cx="7533772" cy="3708656"/>
          </a:xfrm>
        </p:spPr>
      </p:pic>
    </p:spTree>
    <p:extLst>
      <p:ext uri="{BB962C8B-B14F-4D97-AF65-F5344CB8AC3E}">
        <p14:creationId xmlns:p14="http://schemas.microsoft.com/office/powerpoint/2010/main" val="3917470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0F024CF-38F5-4C97-B277-FA54CEEB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volného prostoru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27E9A1E7-20B7-4CD4-9EC4-FF6D59D49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23779" b="22187"/>
          <a:stretch/>
        </p:blipFill>
        <p:spPr>
          <a:xfrm>
            <a:off x="6311900" y="2713929"/>
            <a:ext cx="5232847" cy="19960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428953E-EE93-454F-87E5-2516E0937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5885" b="14800"/>
          <a:stretch/>
        </p:blipFill>
        <p:spPr>
          <a:xfrm>
            <a:off x="550863" y="2457450"/>
            <a:ext cx="5056294" cy="23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D78F48-D605-4044-94F8-F3663443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Trendy pro rok 2021</a:t>
            </a:r>
          </a:p>
        </p:txBody>
      </p:sp>
    </p:spTree>
    <p:extLst>
      <p:ext uri="{BB962C8B-B14F-4D97-AF65-F5344CB8AC3E}">
        <p14:creationId xmlns:p14="http://schemas.microsoft.com/office/powerpoint/2010/main" val="3451556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Tlumené barvy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FDBC75A-E7BE-4E3F-8D6F-09F5403BD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/>
          <a:stretch/>
        </p:blipFill>
        <p:spPr>
          <a:xfrm>
            <a:off x="221762" y="2133176"/>
            <a:ext cx="3994638" cy="42291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080C4B1-EA9A-46AD-A4C8-880549B87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0" y="2437049"/>
            <a:ext cx="6978185" cy="39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5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Fotografie v přírodních odstínech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D3E47D1-3751-430B-B39C-66D45FAB6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150291"/>
            <a:ext cx="3479800" cy="43870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0E954A1-EA10-43FD-9CC1-C49496C8D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9" y="2154175"/>
            <a:ext cx="3479801" cy="43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08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Jednoduchá vizualizace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DE39B38-C2FC-495F-A350-128A92AEC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7"/>
          <a:stretch/>
        </p:blipFill>
        <p:spPr>
          <a:xfrm>
            <a:off x="611187" y="2284431"/>
            <a:ext cx="4049713" cy="40839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EF9C10D-2E7D-4288-B408-D3B93B8AA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8" t="24032"/>
          <a:stretch/>
        </p:blipFill>
        <p:spPr>
          <a:xfrm>
            <a:off x="5309063" y="2558942"/>
            <a:ext cx="4444078" cy="39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Jednoduchá vizualizace dat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E73BFDCF-4285-4D3C-8CC1-42CC0A23B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678866" y="2146339"/>
            <a:ext cx="3969334" cy="43945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7895C46-67E3-41B5-9C9A-54A36DD996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 b="22668"/>
          <a:stretch/>
        </p:blipFill>
        <p:spPr>
          <a:xfrm>
            <a:off x="5902324" y="2377830"/>
            <a:ext cx="3969333" cy="39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5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Ikonky a grafické prvky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DF225FF-B3D3-416A-A3ED-8F55A12D1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1" y="2426209"/>
            <a:ext cx="6087354" cy="32506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B3C183B-BF13-43EE-A170-1F573714E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6587"/>
          <a:stretch/>
        </p:blipFill>
        <p:spPr>
          <a:xfrm>
            <a:off x="6599015" y="2426209"/>
            <a:ext cx="5173885" cy="32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principy grafického designu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5EA00AA8-A33E-404A-9CA0-B3DEB8665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cs-CZ" dirty="0"/>
              <a:t>Zarovnání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dirty="0"/>
              <a:t>Opakování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dirty="0"/>
              <a:t>Kontrast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dirty="0"/>
              <a:t>Hierarchie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dirty="0"/>
              <a:t>Rovnováha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1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C55408-F49B-4985-A1FD-842561F4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Geometričnost</a:t>
            </a:r>
            <a:r>
              <a:rPr lang="cs-CZ" dirty="0"/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30CD8B3-EC17-4517-9FFA-9CE07C68C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2" y="2413000"/>
            <a:ext cx="4728138" cy="32131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5565445-E0EB-4B78-BD4F-8F0A4EA32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55" y="2249424"/>
            <a:ext cx="2952334" cy="4559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635D112-34B0-4643-933C-D6B4FC7A65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8000" r="6675" b="8000"/>
          <a:stretch/>
        </p:blipFill>
        <p:spPr>
          <a:xfrm>
            <a:off x="8620754" y="2249424"/>
            <a:ext cx="2969604" cy="42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9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Plochý design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0616BBF-EECF-48A7-8D12-84A836762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88468"/>
            <a:ext cx="5647847" cy="36473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665A887-235E-40E1-BAA7-FDFD849C3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r="16175"/>
          <a:stretch/>
        </p:blipFill>
        <p:spPr>
          <a:xfrm>
            <a:off x="584200" y="2419910"/>
            <a:ext cx="5283200" cy="36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8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Výrazné, ale jednoduché fonty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457EB022-2F02-43EE-820D-BB96FFEF4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6" y="2338388"/>
            <a:ext cx="7022470" cy="369411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94CC589-C5B8-44A8-B113-6051DD30A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42" y="2405542"/>
            <a:ext cx="3512658" cy="35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60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3447C4-A86D-4DFF-BB14-0B1284FD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Gamifikace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B9912B64-867E-4DBC-AEC1-A83358A28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4" y="2249487"/>
            <a:ext cx="2283677" cy="405987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A2A5B38-C64D-4453-9516-8F4CDF6FB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2" y="2249487"/>
            <a:ext cx="2283678" cy="40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44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Gify</a:t>
            </a:r>
            <a:r>
              <a:rPr lang="cs-CZ" dirty="0"/>
              <a:t> a animace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159F6E1E-069A-45C8-A514-E74309E0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5" y="2414588"/>
            <a:ext cx="4936452" cy="3694112"/>
          </a:xfrm>
        </p:spPr>
      </p:pic>
      <p:pic>
        <p:nvPicPr>
          <p:cNvPr id="6" name="Brown and White Travel Pinterest Video Pin">
            <a:hlinkClick r:id="" action="ppaction://media"/>
            <a:extLst>
              <a:ext uri="{FF2B5EF4-FFF2-40B4-BE49-F238E27FC236}">
                <a16:creationId xmlns:a16="http://schemas.microsoft.com/office/drawing/2014/main" xmlns="" id="{C80366B3-2C63-4BA9-A51E-4A335534D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414588"/>
            <a:ext cx="2501900" cy="3748944"/>
          </a:xfrm>
          <a:prstGeom prst="rect">
            <a:avLst/>
          </a:prstGeom>
        </p:spPr>
      </p:pic>
      <p:pic>
        <p:nvPicPr>
          <p:cNvPr id="7" name="Brown and White Travel Pinterest Video Pin (1)">
            <a:hlinkClick r:id="" action="ppaction://media"/>
            <a:extLst>
              <a:ext uri="{FF2B5EF4-FFF2-40B4-BE49-F238E27FC236}">
                <a16:creationId xmlns:a16="http://schemas.microsoft.com/office/drawing/2014/main" xmlns="" id="{C6A1C161-F0B0-4CC5-AA34-D06A9DBBB6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63560" y="2372947"/>
            <a:ext cx="2520885" cy="37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D78F48-D605-4044-94F8-F3663443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Video 1.01</a:t>
            </a:r>
          </a:p>
        </p:txBody>
      </p:sp>
    </p:spTree>
    <p:extLst>
      <p:ext uri="{BB962C8B-B14F-4D97-AF65-F5344CB8AC3E}">
        <p14:creationId xmlns:p14="http://schemas.microsoft.com/office/powerpoint/2010/main" val="191338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Textová videa</a:t>
            </a:r>
          </a:p>
        </p:txBody>
      </p:sp>
      <p:pic>
        <p:nvPicPr>
          <p:cNvPr id="6" name="Animoto_video_480p">
            <a:hlinkClick r:id="" action="ppaction://media"/>
            <a:extLst>
              <a:ext uri="{FF2B5EF4-FFF2-40B4-BE49-F238E27FC236}">
                <a16:creationId xmlns:a16="http://schemas.microsoft.com/office/drawing/2014/main" xmlns="" id="{ECDF2F09-9499-4971-AD5A-E2118EEB3F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62" y="2236788"/>
            <a:ext cx="7450137" cy="4187552"/>
          </a:xfrm>
        </p:spPr>
      </p:pic>
    </p:spTree>
    <p:extLst>
      <p:ext uri="{BB962C8B-B14F-4D97-AF65-F5344CB8AC3E}">
        <p14:creationId xmlns:p14="http://schemas.microsoft.com/office/powerpoint/2010/main" val="1609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Textová videa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45AF7C0-EC18-468C-A690-0F325276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https://www.forbes.com/video/6152703426001/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4011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EF3C53-5225-42BE-9B30-7AF8AF55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Video manuál z rychlíku 1.01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45AF7C0-EC18-468C-A690-0F325276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cs-CZ" dirty="0"/>
              <a:t>Na úvod dejte nejzajímavější informaci nebo vizuál</a:t>
            </a:r>
          </a:p>
          <a:p>
            <a:pPr marL="171450" indent="-171450">
              <a:buFontTx/>
              <a:buChar char="-"/>
            </a:pPr>
            <a:r>
              <a:rPr lang="cs-CZ" dirty="0"/>
              <a:t>Po zaháčkování nabídněte dobře formulovanou informaci, která se bude snadno sdílet </a:t>
            </a:r>
          </a:p>
          <a:p>
            <a:pPr marL="171450" indent="-171450">
              <a:buFontTx/>
              <a:buChar char="-"/>
            </a:pPr>
            <a:r>
              <a:rPr lang="cs-CZ" dirty="0"/>
              <a:t>Vystavte kontext na příběhu</a:t>
            </a:r>
          </a:p>
          <a:p>
            <a:pPr marL="171450" indent="-171450">
              <a:buFontTx/>
              <a:buChar char="-"/>
            </a:pPr>
            <a:r>
              <a:rPr lang="cs-CZ" dirty="0"/>
              <a:t>Zdůrazněte klíčové informace textem nebo zvukem </a:t>
            </a:r>
          </a:p>
          <a:p>
            <a:pPr marL="171450" indent="-171450">
              <a:buFontTx/>
              <a:buChar char="-"/>
            </a:pPr>
            <a:r>
              <a:rPr lang="cs-CZ" dirty="0"/>
              <a:t>Využívejte kontrast</a:t>
            </a:r>
          </a:p>
          <a:p>
            <a:pPr marL="171450" indent="-171450">
              <a:buFontTx/>
              <a:buChar char="-"/>
            </a:pPr>
            <a:r>
              <a:rPr lang="cs-CZ" dirty="0"/>
              <a:t>Nezapomínejte na CTA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7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D78F48-D605-4044-94F8-F3663443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Canva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00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1: Zarovnání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D6F3F31A-6BEE-433A-88B7-4586A3E50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57450"/>
            <a:ext cx="5561480" cy="369802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C705667-05C2-44C3-8F30-2D7B211C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2457451"/>
            <a:ext cx="3469749" cy="36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9E0B0F-57CF-4702-8544-91BA6EAA6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Canva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44903F0-CF7E-4E82-801C-EE61E53E8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Online grafický editor pro tvorbu vizitek, letáků, webových bannerů nebo příspěvků na sociálních sítích. </a:t>
            </a:r>
          </a:p>
          <a:p>
            <a:r>
              <a:rPr lang="cs-CZ" dirty="0"/>
              <a:t>Umožňuje kombinování obrázků, textů a geometrických tvarů.</a:t>
            </a:r>
          </a:p>
          <a:p>
            <a:r>
              <a:rPr lang="cs-CZ" dirty="0"/>
              <a:t>Využívá model </a:t>
            </a:r>
            <a:r>
              <a:rPr lang="cs-CZ" dirty="0" err="1"/>
              <a:t>freemium</a:t>
            </a:r>
            <a:r>
              <a:rPr lang="cs-CZ" dirty="0"/>
              <a:t>, tj. základní funkce jsou zdarma, za pokročilejší se již platí.</a:t>
            </a:r>
          </a:p>
          <a:p>
            <a:r>
              <a:rPr lang="cs-CZ" dirty="0"/>
              <a:t>Alternativy: </a:t>
            </a:r>
            <a:r>
              <a:rPr lang="en-US" dirty="0" err="1"/>
              <a:t>Easil</a:t>
            </a:r>
            <a:r>
              <a:rPr lang="cs-CZ" dirty="0"/>
              <a:t>, </a:t>
            </a:r>
            <a:r>
              <a:rPr lang="en-US" dirty="0"/>
              <a:t>Stencil</a:t>
            </a:r>
            <a:r>
              <a:rPr lang="cs-CZ" dirty="0"/>
              <a:t>, </a:t>
            </a:r>
            <a:r>
              <a:rPr lang="en-US" dirty="0" err="1"/>
              <a:t>Crello</a:t>
            </a:r>
            <a:r>
              <a:rPr lang="cs-CZ" dirty="0"/>
              <a:t>, </a:t>
            </a:r>
            <a:r>
              <a:rPr lang="en-US" dirty="0" err="1"/>
              <a:t>Picmonkey</a:t>
            </a:r>
            <a:r>
              <a:rPr lang="cs-CZ" dirty="0"/>
              <a:t>, </a:t>
            </a:r>
            <a:r>
              <a:rPr lang="en-US" dirty="0"/>
              <a:t>Adobe Spark</a:t>
            </a:r>
            <a:r>
              <a:rPr lang="cs-CZ" dirty="0"/>
              <a:t>, </a:t>
            </a:r>
            <a:r>
              <a:rPr lang="en-US" dirty="0" err="1"/>
              <a:t>Snappa</a:t>
            </a:r>
            <a:r>
              <a:rPr lang="cs-CZ" dirty="0"/>
              <a:t>, </a:t>
            </a:r>
            <a:r>
              <a:rPr lang="en-US" dirty="0"/>
              <a:t>Pablo</a:t>
            </a:r>
            <a:r>
              <a:rPr lang="cs-CZ" dirty="0"/>
              <a:t> ad. </a:t>
            </a:r>
          </a:p>
          <a:p>
            <a:r>
              <a:rPr lang="cs-CZ" dirty="0"/>
              <a:t>Pro video: </a:t>
            </a:r>
            <a:r>
              <a:rPr lang="cs-CZ" dirty="0" err="1"/>
              <a:t>Animoto</a:t>
            </a:r>
            <a:r>
              <a:rPr lang="cs-CZ" dirty="0"/>
              <a:t>, </a:t>
            </a:r>
            <a:r>
              <a:rPr lang="cs-CZ" dirty="0" err="1"/>
              <a:t>Biteable</a:t>
            </a:r>
            <a:r>
              <a:rPr lang="cs-CZ" dirty="0"/>
              <a:t> ad.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871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77C55EC-CE58-4CFB-9FD8-E3784AD5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C97BE63-821C-4E57-B727-499D2C9E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média</a:t>
            </a:r>
          </a:p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– free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commercial</a:t>
            </a:r>
            <a:r>
              <a:rPr lang="cs-CZ" dirty="0"/>
              <a:t> use </a:t>
            </a:r>
          </a:p>
          <a:p>
            <a:r>
              <a:rPr lang="cs-CZ" dirty="0"/>
              <a:t>Doporučené zdroje fotografií: Pexels.com, Unsplash.com, Pixabay.com</a:t>
            </a:r>
          </a:p>
          <a:p>
            <a:r>
              <a:rPr lang="cs-CZ" dirty="0"/>
              <a:t>Doporučené zdroje videí: Pexels.com, </a:t>
            </a:r>
            <a:r>
              <a:rPr lang="cs-CZ" dirty="0" err="1"/>
              <a:t>Videvo</a:t>
            </a:r>
            <a:r>
              <a:rPr lang="cs-CZ" dirty="0"/>
              <a:t> – filtr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95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Úkoly: Animovaný banner </a:t>
            </a:r>
            <a:r>
              <a:rPr lang="cs-CZ" i="1" dirty="0"/>
              <a:t>(1200 x 700 </a:t>
            </a:r>
            <a:r>
              <a:rPr lang="cs-CZ" i="1" dirty="0" err="1"/>
              <a:t>px</a:t>
            </a:r>
            <a:r>
              <a:rPr lang="cs-CZ" i="1" dirty="0"/>
              <a:t>)</a:t>
            </a:r>
          </a:p>
        </p:txBody>
      </p:sp>
      <p:pic>
        <p:nvPicPr>
          <p:cNvPr id="5" name="Animovaný banner">
            <a:hlinkClick r:id="" action="ppaction://media"/>
            <a:extLst>
              <a:ext uri="{FF2B5EF4-FFF2-40B4-BE49-F238E27FC236}">
                <a16:creationId xmlns:a16="http://schemas.microsoft.com/office/drawing/2014/main" xmlns="" id="{B8337237-A579-4798-9442-E8A2430C65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58" y="2280070"/>
            <a:ext cx="5127942" cy="4298530"/>
          </a:xfrm>
        </p:spPr>
      </p:pic>
    </p:spTree>
    <p:extLst>
      <p:ext uri="{BB962C8B-B14F-4D97-AF65-F5344CB8AC3E}">
        <p14:creationId xmlns:p14="http://schemas.microsoft.com/office/powerpoint/2010/main" val="68565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Úkoly: Video</a:t>
            </a:r>
          </a:p>
        </p:txBody>
      </p:sp>
      <p:pic>
        <p:nvPicPr>
          <p:cNvPr id="6" name="Čtení tě mění">
            <a:hlinkClick r:id="" action="ppaction://media"/>
            <a:extLst>
              <a:ext uri="{FF2B5EF4-FFF2-40B4-BE49-F238E27FC236}">
                <a16:creationId xmlns:a16="http://schemas.microsoft.com/office/drawing/2014/main" xmlns="" id="{E3B9EE88-CE4D-4C3E-AF2C-49B61690B9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638" y="2363788"/>
            <a:ext cx="6567487" cy="3694112"/>
          </a:xfrm>
        </p:spPr>
      </p:pic>
    </p:spTree>
    <p:extLst>
      <p:ext uri="{BB962C8B-B14F-4D97-AF65-F5344CB8AC3E}">
        <p14:creationId xmlns:p14="http://schemas.microsoft.com/office/powerpoint/2010/main" val="251079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Úkoly: Infografika </a:t>
            </a:r>
            <a:r>
              <a:rPr lang="cs-CZ" i="1" dirty="0"/>
              <a:t>(800 x 2000 </a:t>
            </a:r>
            <a:r>
              <a:rPr lang="cs-CZ" i="1" dirty="0" err="1"/>
              <a:t>px</a:t>
            </a:r>
            <a:r>
              <a:rPr lang="cs-CZ" i="1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48D068C-BA8B-43D0-B52B-330DEF1F4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2153920"/>
            <a:ext cx="1832864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47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Úkoly: Plakát A4 </a:t>
            </a:r>
            <a:r>
              <a:rPr lang="cs-CZ" i="1" dirty="0"/>
              <a:t>(2516x3543 </a:t>
            </a:r>
            <a:r>
              <a:rPr lang="cs-CZ" i="1" dirty="0" err="1"/>
              <a:t>px</a:t>
            </a:r>
            <a:r>
              <a:rPr lang="cs-CZ" i="1" dirty="0"/>
              <a:t>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5D6576CD-C020-4F58-9027-049D257E4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8399"/>
            <a:ext cx="2585573" cy="36576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DEE3E21-DA45-464F-A6D1-7F9CD69C0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7" y="2438399"/>
            <a:ext cx="258557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190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Úkoly: Webový banner </a:t>
            </a:r>
            <a:r>
              <a:rPr lang="cs-CZ" i="1" dirty="0"/>
              <a:t>(1200 x 700 </a:t>
            </a:r>
            <a:r>
              <a:rPr lang="cs-CZ" i="1" dirty="0" err="1"/>
              <a:t>px</a:t>
            </a:r>
            <a:r>
              <a:rPr lang="cs-CZ" i="1" dirty="0"/>
              <a:t>)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1D66097B-8308-48D8-84A0-368ABCCCF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5" y="2325688"/>
            <a:ext cx="7058812" cy="3694112"/>
          </a:xfrm>
        </p:spPr>
      </p:pic>
    </p:spTree>
    <p:extLst>
      <p:ext uri="{BB962C8B-B14F-4D97-AF65-F5344CB8AC3E}">
        <p14:creationId xmlns:p14="http://schemas.microsoft.com/office/powerpoint/2010/main" val="7167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5D103F-AF2E-431A-9502-A117AA6D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02F2A33-4513-43A4-929E-0E732DB30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2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Mřížka a vodítka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6DE449C-9A1A-4A34-8A63-CB5B8B20F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57450"/>
            <a:ext cx="5534665" cy="34080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CC045E0-94E3-45B4-B5C0-6BD569DBB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1" y="2457450"/>
            <a:ext cx="5115334" cy="34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2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Zlatý řez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0E91B1C-0E7E-4EFB-84ED-147334580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1"/>
          <a:stretch/>
        </p:blipFill>
        <p:spPr>
          <a:xfrm>
            <a:off x="441130" y="2166048"/>
            <a:ext cx="5789673" cy="38537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A2463738-748C-4CE2-9638-6F77708FC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447004"/>
            <a:ext cx="494548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2: Opakování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EA207DC0-6146-49C0-A42F-1E76E474F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/>
        </p:blipFill>
        <p:spPr>
          <a:xfrm>
            <a:off x="4386000" y="2457450"/>
            <a:ext cx="3420000" cy="342000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C3DC07B-DA90-42ED-A181-E07BB7701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r="3683"/>
          <a:stretch/>
        </p:blipFill>
        <p:spPr>
          <a:xfrm>
            <a:off x="8184625" y="2457450"/>
            <a:ext cx="3420000" cy="342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C3A8BCE6-3C23-4379-A5ED-1FBF5329BA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550863" y="2457450"/>
            <a:ext cx="342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35C50F0-3956-4027-91FF-4C7FEBF8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58" y="2869566"/>
            <a:ext cx="6972729" cy="293726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C140B3-97BA-4523-B28C-B19D9E5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Zachování konzistence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90128F82-A7EA-4944-87F4-1D53E92A8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457449"/>
            <a:ext cx="4534093" cy="3349379"/>
          </a:xfrm>
        </p:spPr>
      </p:pic>
    </p:spTree>
    <p:extLst>
      <p:ext uri="{BB962C8B-B14F-4D97-AF65-F5344CB8AC3E}">
        <p14:creationId xmlns:p14="http://schemas.microsoft.com/office/powerpoint/2010/main" val="23082681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1572</Words>
  <Application>Microsoft Office PowerPoint</Application>
  <PresentationFormat>Vlastní</PresentationFormat>
  <Paragraphs>244</Paragraphs>
  <Slides>57</Slides>
  <Notes>49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8" baseType="lpstr">
      <vt:lpstr>Motiv Office</vt:lpstr>
      <vt:lpstr>Canva a základy grafiky: rozšířené školení</vt:lpstr>
      <vt:lpstr>O mně </vt:lpstr>
      <vt:lpstr>Obsah</vt:lpstr>
      <vt:lpstr>Základní principy grafického designu</vt:lpstr>
      <vt:lpstr>Princip 1: Zarovnání</vt:lpstr>
      <vt:lpstr>Mřížka a vodítka</vt:lpstr>
      <vt:lpstr>Zlatý řez</vt:lpstr>
      <vt:lpstr>Princip 2: Opakování</vt:lpstr>
      <vt:lpstr>Zachování konzistence</vt:lpstr>
      <vt:lpstr>Repetitivní prvky </vt:lpstr>
      <vt:lpstr>Volba palety </vt:lpstr>
      <vt:lpstr>Canva: Výběr palety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Princip 3: Kontrast</vt:lpstr>
      <vt:lpstr>Nalezení kompozice</vt:lpstr>
      <vt:lpstr>Výrazné prvky</vt:lpstr>
      <vt:lpstr>Princip 4: Hierarchie</vt:lpstr>
      <vt:lpstr>Sdružujte informace</vt:lpstr>
      <vt:lpstr>Typografická hierarchie </vt:lpstr>
      <vt:lpstr>Výběr fontu</vt:lpstr>
      <vt:lpstr>Canva: Kombinace fontů </vt:lpstr>
      <vt:lpstr>Princip 5: Rovnováha</vt:lpstr>
      <vt:lpstr>Využití volného prostoru</vt:lpstr>
      <vt:lpstr>Trendy pro rok 2021</vt:lpstr>
      <vt:lpstr>Tlumené barvy</vt:lpstr>
      <vt:lpstr>Fotografie v přírodních odstínech</vt:lpstr>
      <vt:lpstr>Jednoduchá vizualizace dat</vt:lpstr>
      <vt:lpstr>Jednoduchá vizualizace dat</vt:lpstr>
      <vt:lpstr>Ikonky a grafické prvky </vt:lpstr>
      <vt:lpstr>Geometričnost  </vt:lpstr>
      <vt:lpstr>Plochý design </vt:lpstr>
      <vt:lpstr>Výrazné, ale jednoduché fonty</vt:lpstr>
      <vt:lpstr>Gamifikace </vt:lpstr>
      <vt:lpstr>Gify a animace</vt:lpstr>
      <vt:lpstr>Video 1.01</vt:lpstr>
      <vt:lpstr>Textová videa</vt:lpstr>
      <vt:lpstr>Textová videa</vt:lpstr>
      <vt:lpstr>Video manuál z rychlíku 1.01</vt:lpstr>
      <vt:lpstr>Canva</vt:lpstr>
      <vt:lpstr>Canva</vt:lpstr>
      <vt:lpstr>Zdroje</vt:lpstr>
      <vt:lpstr>Úkoly: Animovaný banner (1200 x 700 px)</vt:lpstr>
      <vt:lpstr>Úkoly: Video</vt:lpstr>
      <vt:lpstr>Úkoly: Infografika (800 x 2000 px)</vt:lpstr>
      <vt:lpstr>Úkoly: Plakát A4 (2516x3543 px)</vt:lpstr>
      <vt:lpstr>Úkoly: Webový banner (1200 x 700 px)</vt:lpstr>
      <vt:lpstr>Dotazy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 a základy grafiky: rozšířené školení</dc:title>
  <dc:creator>Michaela Merglová</dc:creator>
  <cp:lastModifiedBy>Radka Havlicová</cp:lastModifiedBy>
  <cp:revision>19</cp:revision>
  <dcterms:created xsi:type="dcterms:W3CDTF">2021-04-21T06:36:50Z</dcterms:created>
  <dcterms:modified xsi:type="dcterms:W3CDTF">2021-06-23T12:31:07Z</dcterms:modified>
</cp:coreProperties>
</file>