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34" r:id="rId1"/>
  </p:sldMasterIdLst>
  <p:notesMasterIdLst>
    <p:notesMasterId r:id="rId14"/>
  </p:notesMasterIdLst>
  <p:sldIdLst>
    <p:sldId id="256" r:id="rId2"/>
    <p:sldId id="269" r:id="rId3"/>
    <p:sldId id="291" r:id="rId4"/>
    <p:sldId id="292" r:id="rId5"/>
    <p:sldId id="293" r:id="rId6"/>
    <p:sldId id="294" r:id="rId7"/>
    <p:sldId id="295" r:id="rId8"/>
    <p:sldId id="296" r:id="rId9"/>
    <p:sldId id="297" r:id="rId10"/>
    <p:sldId id="298" r:id="rId11"/>
    <p:sldId id="281" r:id="rId12"/>
    <p:sldId id="282" r:id="rId1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3" userDrawn="1">
          <p15:clr>
            <a:srgbClr val="A4A3A4"/>
          </p15:clr>
        </p15:guide>
        <p15:guide id="2" pos="3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14"/>
      </p:cViewPr>
      <p:guideLst>
        <p:guide orient="horz" pos="663"/>
        <p:guide pos="3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94F923-7187-42D5-BC12-E205214BADFA}" type="datetimeFigureOut">
              <a:rPr lang="cs-CZ" smtClean="0"/>
              <a:t>14. 4. 2020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6C86B2-6963-4159-AC1D-8E6B65D5547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583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31010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52748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9770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21761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18171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3401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79938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35788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88595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33925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7863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8B9B-E761-427A-B0C9-4C650322DEEE}" type="datetime1">
              <a:rPr lang="cs-CZ" smtClean="0"/>
              <a:t>14. 4. 2020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0414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89B2-5467-44A3-BEB1-ECC1310D5306}" type="datetime1">
              <a:rPr lang="cs-CZ" smtClean="0"/>
              <a:t>14. 4. 2020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7574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F8F7-E90A-44EE-BCE0-59A88E8EB83D}" type="datetime1">
              <a:rPr lang="cs-CZ" smtClean="0"/>
              <a:t>14. 4. 2020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2052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66739-3A67-4B6E-844B-2C3C386E86C5}" type="datetime1">
              <a:rPr lang="cs-CZ" smtClean="0"/>
              <a:t>14. 4. 2020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8129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CECAB-A834-4C3C-9192-A63792F930B9}" type="datetime1">
              <a:rPr lang="cs-CZ" smtClean="0"/>
              <a:t>14. 4. 2020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324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809AA-9FDF-4CD0-9C90-5BF8B18AC428}" type="datetime1">
              <a:rPr lang="cs-CZ" smtClean="0"/>
              <a:t>14. 4. 2020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7463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FA0DE-7F8B-42F1-9794-F585CF46ADBE}" type="datetime1">
              <a:rPr lang="cs-CZ" smtClean="0"/>
              <a:t>14. 4. 2020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823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20B34-4891-41AA-87B0-AD5B4D63C740}" type="datetime1">
              <a:rPr lang="cs-CZ" smtClean="0"/>
              <a:t>14. 4. 2020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4713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4DEF1-DC15-4C54-981D-40CFBEEC840D}" type="datetime1">
              <a:rPr lang="cs-CZ" smtClean="0"/>
              <a:t>14. 4. 2020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6574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9D05-CE57-4A00-BCDA-E92EB6F55061}" type="datetime1">
              <a:rPr lang="cs-CZ" smtClean="0"/>
              <a:t>14. 4. 2020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6091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065B4-BBA6-48C9-83E4-C2B2070188A5}" type="datetime1">
              <a:rPr lang="cs-CZ" smtClean="0"/>
              <a:t>14. 4. 2020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3826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8C841-EA08-44CD-A8B4-661502C6461C}" type="datetime1">
              <a:rPr lang="cs-CZ" smtClean="0"/>
              <a:t>14. 4. 2020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9068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ffice.microsoft.com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10.jpeg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12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8.jpeg"/><Relationship Id="rId5" Type="http://schemas.microsoft.com/office/2007/relationships/hdphoto" Target="../media/hdphoto1.wdp"/><Relationship Id="rId10" Type="http://schemas.openxmlformats.org/officeDocument/2006/relationships/image" Target="../media/image7.jpeg"/><Relationship Id="rId4" Type="http://schemas.openxmlformats.org/officeDocument/2006/relationships/image" Target="../media/image3.jpeg"/><Relationship Id="rId9" Type="http://schemas.openxmlformats.org/officeDocument/2006/relationships/image" Target="../media/image6.jpeg"/><Relationship Id="rId14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7704856" cy="2232248"/>
          </a:xfrm>
        </p:spPr>
        <p:txBody>
          <a:bodyPr>
            <a:normAutofit fontScale="90000"/>
          </a:bodyPr>
          <a:lstStyle/>
          <a:p>
            <a:pPr algn="l"/>
            <a:r>
              <a:rPr lang="cs-CZ" b="1" dirty="0">
                <a:latin typeface="+mn-lt"/>
              </a:rPr>
              <a:t>GRAFICKÁ </a:t>
            </a:r>
            <a:r>
              <a:rPr lang="cs-CZ" b="1" dirty="0" smtClean="0">
                <a:latin typeface="+mn-lt"/>
              </a:rPr>
              <a:t/>
            </a:r>
            <a:br>
              <a:rPr lang="cs-CZ" b="1" dirty="0" smtClean="0">
                <a:latin typeface="+mn-lt"/>
              </a:rPr>
            </a:br>
            <a:r>
              <a:rPr lang="cs-CZ" b="1" dirty="0" smtClean="0">
                <a:latin typeface="+mn-lt"/>
              </a:rPr>
              <a:t>ÚPRAVA </a:t>
            </a:r>
            <a:br>
              <a:rPr lang="cs-CZ" b="1" dirty="0" smtClean="0">
                <a:latin typeface="+mn-lt"/>
              </a:rPr>
            </a:br>
            <a:r>
              <a:rPr lang="cs-CZ" b="1" dirty="0" smtClean="0">
                <a:latin typeface="+mn-lt"/>
              </a:rPr>
              <a:t>TISKOVIN</a:t>
            </a:r>
            <a:endParaRPr lang="cs-CZ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3589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GRAFICKÁ ÚPRAVA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3835922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dirty="0">
                <a:latin typeface="+mj-lt"/>
              </a:rPr>
              <a:t>Vhodné je napsat </a:t>
            </a:r>
            <a:r>
              <a:rPr lang="cs-CZ" b="1" dirty="0"/>
              <a:t>shrnující úvod</a:t>
            </a:r>
            <a:r>
              <a:rPr lang="cs-CZ" dirty="0">
                <a:latin typeface="+mj-lt"/>
              </a:rPr>
              <a:t>, </a:t>
            </a:r>
            <a:r>
              <a:rPr lang="cs-CZ" dirty="0" smtClean="0">
                <a:latin typeface="+mj-lt"/>
              </a:rPr>
              <a:t/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oddělit </a:t>
            </a:r>
            <a:r>
              <a:rPr lang="cs-CZ" dirty="0">
                <a:latin typeface="+mj-lt"/>
              </a:rPr>
              <a:t>ho např. mezerou – </a:t>
            </a:r>
            <a:r>
              <a:rPr lang="cs-CZ" b="1" dirty="0"/>
              <a:t>strukturovat</a:t>
            </a:r>
            <a:r>
              <a:rPr lang="cs-CZ" dirty="0">
                <a:latin typeface="+mj-lt"/>
              </a:rPr>
              <a:t> </a:t>
            </a:r>
            <a:r>
              <a:rPr lang="cs-CZ" dirty="0" smtClean="0">
                <a:latin typeface="+mj-lt"/>
              </a:rPr>
              <a:t/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(</a:t>
            </a:r>
            <a:r>
              <a:rPr lang="cs-CZ" dirty="0">
                <a:latin typeface="+mj-lt"/>
              </a:rPr>
              <a:t>může být jiným typem písma)</a:t>
            </a:r>
          </a:p>
          <a:p>
            <a:r>
              <a:rPr lang="cs-CZ" dirty="0">
                <a:latin typeface="+mj-lt"/>
              </a:rPr>
              <a:t>Napsat text s detailnějšími informacemi </a:t>
            </a:r>
          </a:p>
          <a:p>
            <a:r>
              <a:rPr lang="cs-CZ" dirty="0">
                <a:latin typeface="+mj-lt"/>
              </a:rPr>
              <a:t>Zarovnávat do bloku.</a:t>
            </a: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10</a:t>
            </a:fld>
            <a:endParaRPr lang="cs-CZ" dirty="0"/>
          </a:p>
        </p:txBody>
      </p:sp>
      <p:cxnSp>
        <p:nvCxnSpPr>
          <p:cNvPr id="8" name="Přímá spojnice 7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Obdélník 8"/>
          <p:cNvSpPr/>
          <p:nvPr/>
        </p:nvSpPr>
        <p:spPr>
          <a:xfrm>
            <a:off x="6948264" y="1818270"/>
            <a:ext cx="1728192" cy="457200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b="1" spc="300" dirty="0" smtClean="0">
                <a:solidFill>
                  <a:schemeClr val="tx1"/>
                </a:solidFill>
              </a:rPr>
              <a:t>TITULEK</a:t>
            </a:r>
            <a:endParaRPr lang="cs-CZ" sz="2400" b="1" spc="300" dirty="0">
              <a:solidFill>
                <a:schemeClr val="tx1"/>
              </a:solidFill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6948264" y="2450021"/>
            <a:ext cx="1728192" cy="1273873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DOMICIL</a:t>
            </a:r>
            <a:br>
              <a:rPr lang="cs-CZ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datum, úvod, krátce a výstižně </a:t>
            </a:r>
            <a:br>
              <a:rPr lang="cs-CZ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cílem zaujmout</a:t>
            </a:r>
            <a:endParaRPr lang="cs-CZ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6948263" y="3898444"/>
            <a:ext cx="1728193" cy="2194852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200" dirty="0" smtClean="0">
                <a:solidFill>
                  <a:schemeClr val="tx1"/>
                </a:solidFill>
                <a:latin typeface="+mj-lt"/>
              </a:rPr>
              <a:t>Podrobnější text zprávy.</a:t>
            </a:r>
            <a:endParaRPr lang="cs-CZ" sz="12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4331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ZDROJE</a:t>
            </a:r>
            <a:endParaRPr lang="cs-CZ" b="1" dirty="0">
              <a:latin typeface="+mn-lt"/>
            </a:endParaRP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467544" y="1835214"/>
            <a:ext cx="8208912" cy="43771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800" dirty="0">
                <a:latin typeface="+mj-lt"/>
              </a:rPr>
              <a:t>Obrázky – z galerie Klipart </a:t>
            </a:r>
            <a:r>
              <a:rPr lang="cs-CZ" sz="1800" dirty="0">
                <a:latin typeface="+mj-lt"/>
                <a:hlinkClick r:id="rId3"/>
              </a:rPr>
              <a:t>www.office.microsoft.com</a:t>
            </a:r>
            <a:endParaRPr lang="cs-CZ" sz="1800" dirty="0">
              <a:latin typeface="+mj-lt"/>
            </a:endParaRPr>
          </a:p>
          <a:p>
            <a:r>
              <a:rPr lang="cs-CZ" sz="1800" dirty="0">
                <a:latin typeface="+mj-lt"/>
              </a:rPr>
              <a:t>BĚLOHLAVÁ, Eva. Mediální výchova: učebnice pro 2. stupeň ZŠ a odpovídající ročníky víceletých gymnázií. 1. vyd. Plzeň: Fraus, 2013, 96 s. ISBN 978-807-2381-623</a:t>
            </a:r>
          </a:p>
          <a:p>
            <a:r>
              <a:rPr lang="cs-CZ" sz="1800" dirty="0">
                <a:latin typeface="+mj-lt"/>
              </a:rPr>
              <a:t>HALADA, Jan a Barbora OSVALDOVÁ, </a:t>
            </a:r>
            <a:r>
              <a:rPr lang="cs-CZ" sz="1800" dirty="0" err="1">
                <a:latin typeface="+mj-lt"/>
              </a:rPr>
              <a:t>ed</a:t>
            </a:r>
            <a:r>
              <a:rPr lang="cs-CZ" sz="1800" dirty="0">
                <a:latin typeface="+mj-lt"/>
              </a:rPr>
              <a:t>. </a:t>
            </a:r>
            <a:r>
              <a:rPr lang="cs-CZ" sz="1800" i="1" dirty="0">
                <a:latin typeface="+mj-lt"/>
              </a:rPr>
              <a:t>Slovník žurnalistiky: výklad pojmů a teorie oboru</a:t>
            </a:r>
            <a:r>
              <a:rPr lang="cs-CZ" sz="1800" dirty="0">
                <a:latin typeface="+mj-lt"/>
              </a:rPr>
              <a:t>. Praha: Univerzita Karlova, nakladatelství Karolinum, 2017. ISBN 9788024637525.</a:t>
            </a:r>
          </a:p>
          <a:p>
            <a:r>
              <a:rPr lang="cs-CZ" sz="1800" dirty="0">
                <a:latin typeface="+mj-lt"/>
              </a:rPr>
              <a:t>CHYTKOVÁ, Dagmar. Kreativní práce s informacemi: Mediální gramotnost. [online]. 2013 [cit. 2015-02-18]. Dostupné z:http://www.slideshare.net/CEINVE/medilngramotnost-17645096</a:t>
            </a:r>
          </a:p>
          <a:p>
            <a:r>
              <a:rPr lang="cs-CZ" sz="1800" dirty="0">
                <a:latin typeface="+mj-lt"/>
              </a:rPr>
              <a:t>Mediální gramotnost. [online]. [cit. 2019-01-18]. Dostupné http://spindoctors.cz/medialni-slovnik/a</a:t>
            </a:r>
          </a:p>
          <a:p>
            <a:endParaRPr lang="cs-CZ" sz="1700" dirty="0">
              <a:latin typeface="+mj-lt"/>
            </a:endParaRPr>
          </a:p>
          <a:p>
            <a:pPr marL="0" indent="0">
              <a:buNone/>
            </a:pP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539552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19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1C6D541D-D213-455A-ACD7-4429AB46C864}" type="slidenum">
              <a:rPr lang="cs-CZ" smtClean="0"/>
              <a:t>11</a:t>
            </a:fld>
            <a:endParaRPr lang="cs-CZ" dirty="0"/>
          </a:p>
        </p:txBody>
      </p:sp>
      <p:cxnSp>
        <p:nvCxnSpPr>
          <p:cNvPr id="8" name="Přímá spojnice 7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76194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517232"/>
            <a:ext cx="3630619" cy="956304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9438" y="5586056"/>
            <a:ext cx="1373547" cy="685943"/>
          </a:xfrm>
          <a:prstGeom prst="rect">
            <a:avLst/>
          </a:prstGeom>
        </p:spPr>
      </p:pic>
      <p:cxnSp>
        <p:nvCxnSpPr>
          <p:cNvPr id="8" name="Přímá spojnice 7"/>
          <p:cNvCxnSpPr/>
          <p:nvPr/>
        </p:nvCxnSpPr>
        <p:spPr>
          <a:xfrm>
            <a:off x="617211" y="6468310"/>
            <a:ext cx="805924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Přímá spojnice 8"/>
          <p:cNvCxnSpPr/>
          <p:nvPr/>
        </p:nvCxnSpPr>
        <p:spPr>
          <a:xfrm>
            <a:off x="617211" y="5445224"/>
            <a:ext cx="805924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ovéPole 9"/>
          <p:cNvSpPr txBox="1"/>
          <p:nvPr/>
        </p:nvSpPr>
        <p:spPr>
          <a:xfrm>
            <a:off x="582931" y="4221088"/>
            <a:ext cx="49739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MÍT SVĚT PŘEČTENÝ</a:t>
            </a:r>
          </a:p>
          <a:p>
            <a:r>
              <a:rPr lang="cs-CZ" dirty="0">
                <a:latin typeface="+mj-lt"/>
              </a:rPr>
              <a:t>aneb spolupráce knihoven a škol v Ústeckém kraji.</a:t>
            </a:r>
          </a:p>
          <a:p>
            <a:r>
              <a:rPr lang="cs-CZ" dirty="0" err="1">
                <a:latin typeface="+mj-lt"/>
              </a:rPr>
              <a:t>Reg</a:t>
            </a:r>
            <a:r>
              <a:rPr lang="cs-CZ" dirty="0">
                <a:latin typeface="+mj-lt"/>
              </a:rPr>
              <a:t>. č. CZ.02.3.68/0.0/0.0./16_03/0008225</a:t>
            </a:r>
          </a:p>
        </p:txBody>
      </p:sp>
    </p:spTree>
    <p:extLst>
      <p:ext uri="{BB962C8B-B14F-4D97-AF65-F5344CB8AC3E}">
        <p14:creationId xmlns:p14="http://schemas.microsoft.com/office/powerpoint/2010/main" val="1688407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>
            <a:normAutofit/>
          </a:bodyPr>
          <a:lstStyle/>
          <a:p>
            <a:r>
              <a:rPr lang="cs-CZ" b="1" dirty="0" smtClean="0">
                <a:latin typeface="+mn-lt"/>
              </a:rPr>
              <a:t>GRAFICKÁ ÚPRAVA TISKOVIN</a:t>
            </a:r>
            <a:endParaRPr lang="cs-CZ" b="1" dirty="0">
              <a:latin typeface="+mn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2</a:t>
            </a:fld>
            <a:endParaRPr lang="cs-CZ" dirty="0"/>
          </a:p>
        </p:txBody>
      </p:sp>
      <p:cxnSp>
        <p:nvCxnSpPr>
          <p:cNvPr id="12" name="Přímá spojnice 11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Picture 2" descr="C:\Users\OEM\AppData\Local\Microsoft\Windows\INetCache\IE\IWZVBJG9\220px-Elektro_1_2013_obalka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346" y="1772816"/>
            <a:ext cx="1401293" cy="1987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OEM\AppData\Local\Microsoft\Windows\INetCache\IE\XMCIMIGJ\Elan_-_časopis[1]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3625" y="1772816"/>
            <a:ext cx="1384472" cy="2013777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7" descr="C:\Users\OEM\AppData\Local\Microsoft\Windows\INetCache\IE\IWZVBJG9\seo_cw_product[1]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5" t="1" r="3744" b="3706"/>
          <a:stretch/>
        </p:blipFill>
        <p:spPr bwMode="auto">
          <a:xfrm>
            <a:off x="3738083" y="1772816"/>
            <a:ext cx="1499831" cy="2009773"/>
          </a:xfrm>
          <a:prstGeom prst="rect">
            <a:avLst/>
          </a:prstGeom>
          <a:noFill/>
          <a:ln w="3175">
            <a:solidFill>
              <a:schemeClr val="tx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9" descr="C:\Users\OEM\AppData\Local\Microsoft\Windows\INetCache\IE\UORWHMZD\Psohlavec_1-1918[1].jp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7900" y="1772816"/>
            <a:ext cx="1595633" cy="198728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1" descr="C:\Users\OEM\AppData\Local\Microsoft\Windows\INetCache\IE\05UR0IEU\Tvorba_II.-1[1]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346" y="4103839"/>
            <a:ext cx="1325880" cy="1888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C:\Users\OEM\AppData\Local\Microsoft\Windows\INetCache\IE\IWZVBJG9\casopuis[1]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412" y="4103838"/>
            <a:ext cx="2074002" cy="188823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 descr="C:\Users\OEM\AppData\Local\Microsoft\Windows\INetCache\IE\XMCIMIGJ\Švanda_dudák_1887[1]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3521" y="1794411"/>
            <a:ext cx="1442935" cy="1915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5" descr="C:\Users\OEM\AppData\Local\Microsoft\Windows\INetCache\IE\XMCIMIGJ\Obálka_Prague-Egyptological-Studies_2016[1]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2600" y="4088371"/>
            <a:ext cx="1312427" cy="1869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2" descr="C:\Users\OEM\AppData\Local\Microsoft\Windows\INetCache\IE\IWZVBJG9\hospodarske-noviny-100_3[1].jpg"/>
          <p:cNvPicPr>
            <a:picLocks noChangeAspect="1" noChangeArrowheads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0212" y="4051101"/>
            <a:ext cx="1466450" cy="1906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826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ÚKOL NA ÚVOD</a:t>
            </a:r>
            <a:endParaRPr lang="cs-CZ" b="1" dirty="0">
              <a:latin typeface="+mn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3</a:t>
            </a:fld>
            <a:endParaRPr lang="cs-CZ" dirty="0"/>
          </a:p>
        </p:txBody>
      </p:sp>
      <p:cxnSp>
        <p:nvCxnSpPr>
          <p:cNvPr id="8" name="Přímá spojnice 7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Zástupný symbol pro obsah 2"/>
          <p:cNvSpPr txBox="1">
            <a:spLocks/>
          </p:cNvSpPr>
          <p:nvPr/>
        </p:nvSpPr>
        <p:spPr>
          <a:xfrm>
            <a:off x="541666" y="2117577"/>
            <a:ext cx="8124101" cy="1284039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noFill/>
          </a:ln>
        </p:spPr>
        <p:txBody>
          <a:bodyPr vert="horz" lIns="28800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sz="1100" i="1" dirty="0" smtClean="0">
              <a:latin typeface="+mj-lt"/>
            </a:endParaRPr>
          </a:p>
          <a:p>
            <a:pPr marL="0" indent="0">
              <a:buNone/>
            </a:pPr>
            <a:r>
              <a:rPr lang="cs-CZ" i="1" dirty="0">
                <a:latin typeface="+mj-lt"/>
              </a:rPr>
              <a:t>Vyřešte křížovku, v tajence se dozvíte </a:t>
            </a:r>
            <a:r>
              <a:rPr lang="cs-CZ" i="1" dirty="0" smtClean="0">
                <a:latin typeface="+mj-lt"/>
              </a:rPr>
              <a:t/>
            </a:r>
            <a:br>
              <a:rPr lang="cs-CZ" i="1" dirty="0" smtClean="0">
                <a:latin typeface="+mj-lt"/>
              </a:rPr>
            </a:br>
            <a:r>
              <a:rPr lang="cs-CZ" i="1" dirty="0" smtClean="0">
                <a:latin typeface="+mj-lt"/>
              </a:rPr>
              <a:t>hlavní </a:t>
            </a:r>
            <a:r>
              <a:rPr lang="cs-CZ" i="1" dirty="0">
                <a:latin typeface="+mj-lt"/>
              </a:rPr>
              <a:t>téma dnešní lekce.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  <p:sp>
        <p:nvSpPr>
          <p:cNvPr id="10" name="TextovéPole 9"/>
          <p:cNvSpPr txBox="1"/>
          <p:nvPr/>
        </p:nvSpPr>
        <p:spPr>
          <a:xfrm>
            <a:off x="539552" y="1943885"/>
            <a:ext cx="2736304" cy="369332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softEdge rad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cs-CZ" b="1" spc="300" dirty="0" smtClean="0"/>
              <a:t>→ PRACOVNÍ LIST</a:t>
            </a:r>
            <a:endParaRPr lang="cs-CZ" b="1" spc="300" dirty="0"/>
          </a:p>
        </p:txBody>
      </p:sp>
    </p:spTree>
    <p:extLst>
      <p:ext uri="{BB962C8B-B14F-4D97-AF65-F5344CB8AC3E}">
        <p14:creationId xmlns:p14="http://schemas.microsoft.com/office/powerpoint/2010/main" val="199592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>
                <a:latin typeface="+mn-lt"/>
              </a:rPr>
              <a:t>LAYOUT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819846"/>
            <a:ext cx="8191823" cy="1417479"/>
          </a:xfrm>
          <a:ln>
            <a:noFill/>
          </a:ln>
        </p:spPr>
        <p:txBody>
          <a:bodyPr>
            <a:normAutofit/>
          </a:bodyPr>
          <a:lstStyle/>
          <a:p>
            <a:r>
              <a:rPr lang="cs-CZ" dirty="0">
                <a:latin typeface="+mj-lt"/>
              </a:rPr>
              <a:t>z angličtiny </a:t>
            </a:r>
            <a:r>
              <a:rPr lang="cs-CZ" b="1" dirty="0"/>
              <a:t>plán, rozvrh</a:t>
            </a:r>
          </a:p>
          <a:p>
            <a:r>
              <a:rPr lang="cs-CZ" dirty="0" smtClean="0">
                <a:latin typeface="+mj-lt"/>
              </a:rPr>
              <a:t>znamená </a:t>
            </a:r>
            <a:r>
              <a:rPr lang="cs-CZ" b="1" dirty="0">
                <a:solidFill>
                  <a:srgbClr val="C00000"/>
                </a:solidFill>
              </a:rPr>
              <a:t>grafické rozvržení tiskové nebo elektronické stránky</a:t>
            </a:r>
          </a:p>
          <a:p>
            <a:pPr marL="381000" indent="-381000">
              <a:buNone/>
            </a:pPr>
            <a:endParaRPr lang="cs-CZ" dirty="0"/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4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Přímá spojnice 7"/>
          <p:cNvCxnSpPr/>
          <p:nvPr/>
        </p:nvCxnSpPr>
        <p:spPr>
          <a:xfrm>
            <a:off x="467742" y="3356992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Zástupný symbol pro obsah 2"/>
          <p:cNvSpPr txBox="1">
            <a:spLocks/>
          </p:cNvSpPr>
          <p:nvPr/>
        </p:nvSpPr>
        <p:spPr>
          <a:xfrm>
            <a:off x="545952" y="3527396"/>
            <a:ext cx="8191823" cy="295678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1000" indent="-381000">
              <a:buFont typeface="Arial" charset="0"/>
              <a:buNone/>
            </a:pPr>
            <a:r>
              <a:rPr lang="cs-CZ" sz="1600" b="1" dirty="0" smtClean="0"/>
              <a:t>zahrnuje</a:t>
            </a:r>
            <a:r>
              <a:rPr lang="cs-CZ" sz="1600" b="1" dirty="0"/>
              <a:t>:</a:t>
            </a:r>
          </a:p>
          <a:p>
            <a:r>
              <a:rPr lang="cs-CZ" sz="1600" dirty="0">
                <a:latin typeface="+mj-lt"/>
              </a:rPr>
              <a:t>formát stránky a tiskové zrcadlo,</a:t>
            </a:r>
          </a:p>
          <a:p>
            <a:r>
              <a:rPr lang="cs-CZ" sz="1600" dirty="0">
                <a:latin typeface="+mj-lt"/>
              </a:rPr>
              <a:t>rozvržení textu, obrázků a prázdných ploch,</a:t>
            </a:r>
          </a:p>
          <a:p>
            <a:r>
              <a:rPr lang="cs-CZ" sz="1600" dirty="0">
                <a:latin typeface="+mj-lt"/>
              </a:rPr>
              <a:t>typ, velikost a barvy písma – liší se u </a:t>
            </a:r>
            <a:r>
              <a:rPr lang="cs-CZ" sz="1600" dirty="0" smtClean="0">
                <a:latin typeface="+mj-lt"/>
              </a:rPr>
              <a:t>bulváru a </a:t>
            </a:r>
            <a:r>
              <a:rPr lang="cs-CZ" sz="1600" dirty="0">
                <a:latin typeface="+mj-lt"/>
              </a:rPr>
              <a:t>seriózního tisku</a:t>
            </a:r>
          </a:p>
          <a:p>
            <a:r>
              <a:rPr lang="cs-CZ" sz="1600" dirty="0">
                <a:latin typeface="+mj-lt"/>
              </a:rPr>
              <a:t>záhlaví a nadpisy</a:t>
            </a:r>
          </a:p>
          <a:p>
            <a:r>
              <a:rPr lang="cs-CZ" sz="1600" dirty="0">
                <a:latin typeface="+mj-lt"/>
              </a:rPr>
              <a:t>další grafické prvky (logo, linky a podobně)</a:t>
            </a:r>
          </a:p>
          <a:p>
            <a:r>
              <a:rPr lang="cs-CZ" sz="1600" dirty="0">
                <a:latin typeface="+mj-lt"/>
              </a:rPr>
              <a:t>výběr barev nebo motivů pozadí, případně ještě další</a:t>
            </a:r>
          </a:p>
          <a:p>
            <a:pPr marL="381000" indent="-381000">
              <a:buFontTx/>
              <a:buNone/>
            </a:pPr>
            <a:endParaRPr lang="cs-CZ" dirty="0">
              <a:solidFill>
                <a:srgbClr val="0000FF"/>
              </a:solidFill>
            </a:endParaRPr>
          </a:p>
          <a:p>
            <a:pPr marL="381000" indent="-381000">
              <a:buFontTx/>
              <a:buNone/>
            </a:pPr>
            <a:endParaRPr lang="cs-CZ" dirty="0"/>
          </a:p>
          <a:p>
            <a:pPr marL="381000" indent="-381000">
              <a:buFontTx/>
              <a:buNone/>
            </a:pPr>
            <a:endParaRPr lang="cs-CZ" dirty="0"/>
          </a:p>
          <a:p>
            <a:pPr marL="381000" indent="-381000">
              <a:buFontTx/>
              <a:buNone/>
            </a:pPr>
            <a:endParaRPr lang="cs-CZ" dirty="0"/>
          </a:p>
          <a:p>
            <a:endParaRPr lang="cs-CZ" dirty="0" smtClean="0">
              <a:latin typeface="+mj-lt"/>
            </a:endParaRPr>
          </a:p>
        </p:txBody>
      </p:sp>
      <p:pic>
        <p:nvPicPr>
          <p:cNvPr id="12" name="Picture 2" descr="C:\Users\OEM\AppData\Local\Microsoft\Windows\INetCache\IE\UORWHMZD\Modra_lasta_naslovnica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4377608"/>
            <a:ext cx="1080120" cy="162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OEM\AppData\Local\Microsoft\Windows\INetCache\IE\IWZVBJG9\Smib_naslovnica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6338" y="4377607"/>
            <a:ext cx="1224318" cy="1620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14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SERIÓZNÍ TISK </a:t>
            </a:r>
            <a:r>
              <a:rPr lang="cs-CZ" dirty="0" smtClean="0"/>
              <a:t>X</a:t>
            </a:r>
            <a:r>
              <a:rPr lang="cs-CZ" b="1" dirty="0" smtClean="0">
                <a:latin typeface="+mn-lt"/>
              </a:rPr>
              <a:t> BULVÁR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263831" cy="4396945"/>
          </a:xfrm>
          <a:ln>
            <a:noFill/>
          </a:ln>
        </p:spPr>
        <p:txBody>
          <a:bodyPr>
            <a:normAutofit/>
          </a:bodyPr>
          <a:lstStyle/>
          <a:p>
            <a:pPr marL="381000" indent="-381000">
              <a:buFontTx/>
              <a:buNone/>
            </a:pPr>
            <a:r>
              <a:rPr lang="cs-CZ" sz="1700" b="1" dirty="0">
                <a:solidFill>
                  <a:srgbClr val="C00000"/>
                </a:solidFill>
              </a:rPr>
              <a:t>Seriózní tisk </a:t>
            </a:r>
          </a:p>
          <a:p>
            <a:r>
              <a:rPr lang="cs-CZ" sz="1700" dirty="0">
                <a:latin typeface="+mj-lt"/>
              </a:rPr>
              <a:t>kladou větší důraz na </a:t>
            </a:r>
            <a:r>
              <a:rPr lang="cs-CZ" sz="1700" b="1" dirty="0"/>
              <a:t>obsah</a:t>
            </a:r>
            <a:r>
              <a:rPr lang="cs-CZ" sz="1700" dirty="0">
                <a:latin typeface="+mj-lt"/>
              </a:rPr>
              <a:t> </a:t>
            </a:r>
          </a:p>
          <a:p>
            <a:r>
              <a:rPr lang="cs-CZ" sz="1700" dirty="0">
                <a:latin typeface="+mj-lt"/>
              </a:rPr>
              <a:t>jsou tištěny černou barvou a stojí na stránce samostatně</a:t>
            </a:r>
          </a:p>
          <a:p>
            <a:r>
              <a:rPr lang="cs-CZ" sz="1700" dirty="0">
                <a:latin typeface="+mj-lt"/>
              </a:rPr>
              <a:t>jsou delší</a:t>
            </a:r>
          </a:p>
          <a:p>
            <a:r>
              <a:rPr lang="cs-CZ" sz="1700" dirty="0">
                <a:latin typeface="+mj-lt"/>
              </a:rPr>
              <a:t>mají  funkci asertivní, dále funkci interogativní a </a:t>
            </a:r>
            <a:r>
              <a:rPr lang="cs-CZ" sz="1700" dirty="0" smtClean="0">
                <a:latin typeface="+mj-lt"/>
              </a:rPr>
              <a:t>direktivní</a:t>
            </a:r>
          </a:p>
          <a:p>
            <a:endParaRPr lang="cs-CZ" sz="1700" dirty="0"/>
          </a:p>
          <a:p>
            <a:pPr marL="381000" indent="-381000">
              <a:buNone/>
            </a:pPr>
            <a:r>
              <a:rPr lang="cs-CZ" sz="1700" b="1" dirty="0">
                <a:solidFill>
                  <a:srgbClr val="C00000"/>
                </a:solidFill>
              </a:rPr>
              <a:t>Bulvár</a:t>
            </a:r>
          </a:p>
          <a:p>
            <a:r>
              <a:rPr lang="cs-CZ" sz="1700" dirty="0">
                <a:latin typeface="+mj-lt"/>
              </a:rPr>
              <a:t>důraz na grafickou úpravou titulků</a:t>
            </a:r>
          </a:p>
          <a:p>
            <a:r>
              <a:rPr lang="cs-CZ" sz="1700" dirty="0">
                <a:latin typeface="+mj-lt"/>
              </a:rPr>
              <a:t>barevné titulky, verzálky a přesah titulků do ostatních komponent článku</a:t>
            </a:r>
          </a:p>
          <a:p>
            <a:r>
              <a:rPr lang="cs-CZ" sz="1700" dirty="0">
                <a:latin typeface="+mj-lt"/>
              </a:rPr>
              <a:t>jsou kratší</a:t>
            </a:r>
          </a:p>
          <a:p>
            <a:r>
              <a:rPr lang="cs-CZ" sz="1700" dirty="0">
                <a:latin typeface="+mj-lt"/>
              </a:rPr>
              <a:t>výpovědi s funkcí interogativní (tázací)</a:t>
            </a:r>
          </a:p>
          <a:p>
            <a:r>
              <a:rPr lang="cs-CZ" sz="1700" dirty="0">
                <a:latin typeface="+mj-lt"/>
              </a:rPr>
              <a:t>obsahují expresivní příznaky</a:t>
            </a:r>
          </a:p>
          <a:p>
            <a:pPr marL="0" indent="0">
              <a:buNone/>
            </a:pPr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5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Picture 5" descr="C:\Users\OEM\AppData\Local\Microsoft\Windows\INetCache\IE\UORWHMZD\Logo_lidove_noviny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78026">
            <a:off x="6739734" y="534831"/>
            <a:ext cx="2138436" cy="274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OEM\AppData\Local\Microsoft\Windows\INetCache\IE\05UR0IEU\1200px-Blesk_Logo.svg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4123">
            <a:off x="7948715" y="898712"/>
            <a:ext cx="727741" cy="298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792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>
                <a:latin typeface="+mn-lt"/>
              </a:rPr>
              <a:t>JAK NAPSAT TITULEK?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4396945"/>
          </a:xfrm>
          <a:ln>
            <a:noFill/>
          </a:ln>
        </p:spPr>
        <p:txBody>
          <a:bodyPr>
            <a:normAutofit/>
          </a:bodyPr>
          <a:lstStyle/>
          <a:p>
            <a:pPr marL="508000" indent="-508000">
              <a:buAutoNum type="arabicPeriod"/>
            </a:pPr>
            <a:r>
              <a:rPr lang="cs-CZ" b="1" dirty="0"/>
              <a:t>Konkrétní informace </a:t>
            </a:r>
            <a:r>
              <a:rPr lang="cs-CZ" dirty="0">
                <a:latin typeface="+mj-lt"/>
              </a:rPr>
              <a:t>– novinky, trendy</a:t>
            </a:r>
          </a:p>
          <a:p>
            <a:pPr marL="508000" indent="-508000">
              <a:buAutoNum type="arabicPeriod"/>
            </a:pPr>
            <a:r>
              <a:rPr lang="cs-CZ" b="1" dirty="0"/>
              <a:t>Cílová skupina </a:t>
            </a:r>
            <a:r>
              <a:rPr lang="cs-CZ" dirty="0">
                <a:latin typeface="+mj-lt"/>
              </a:rPr>
              <a:t>- pro koho píšu?</a:t>
            </a:r>
          </a:p>
          <a:p>
            <a:pPr marL="508000" indent="-508000">
              <a:buAutoNum type="arabicPeriod"/>
            </a:pPr>
            <a:r>
              <a:rPr lang="cs-CZ" b="1" dirty="0"/>
              <a:t>Konflikt, příběh, otázka </a:t>
            </a:r>
            <a:r>
              <a:rPr lang="cs-CZ" dirty="0">
                <a:latin typeface="+mj-lt"/>
              </a:rPr>
              <a:t>- dozvím něco </a:t>
            </a:r>
            <a:r>
              <a:rPr lang="cs-CZ" dirty="0" smtClean="0">
                <a:latin typeface="+mj-lt"/>
              </a:rPr>
              <a:t>překvapivého</a:t>
            </a:r>
            <a:r>
              <a:rPr lang="cs-CZ" dirty="0">
                <a:latin typeface="+mj-lt"/>
              </a:rPr>
              <a:t>, nového?</a:t>
            </a:r>
          </a:p>
          <a:p>
            <a:pPr marL="508000" indent="-508000">
              <a:buAutoNum type="arabicPeriod"/>
            </a:pPr>
            <a:r>
              <a:rPr lang="cs-CZ" b="1" dirty="0"/>
              <a:t>Kontrast, číslo </a:t>
            </a:r>
            <a:r>
              <a:rPr lang="cs-CZ" dirty="0">
                <a:latin typeface="+mj-lt"/>
              </a:rPr>
              <a:t>– zaujme, potřeba dočíst</a:t>
            </a:r>
          </a:p>
          <a:p>
            <a:pPr marL="508000" indent="-508000">
              <a:buAutoNum type="arabicPeriod"/>
            </a:pPr>
            <a:r>
              <a:rPr lang="cs-CZ" b="1" dirty="0"/>
              <a:t>Klíčové slovo, celebrita</a:t>
            </a:r>
          </a:p>
          <a:p>
            <a:pPr marL="508000" indent="-508000">
              <a:buAutoNum type="arabicPeriod"/>
            </a:pPr>
            <a:r>
              <a:rPr lang="cs-CZ" b="1" dirty="0"/>
              <a:t>Kadence</a:t>
            </a:r>
            <a:r>
              <a:rPr lang="cs-CZ" dirty="0">
                <a:latin typeface="+mj-lt"/>
              </a:rPr>
              <a:t> – jazyk je nápadnější, přesvědčivější</a:t>
            </a:r>
          </a:p>
          <a:p>
            <a:pPr marL="508000" indent="-508000">
              <a:buAutoNum type="arabicPeriod"/>
            </a:pPr>
            <a:r>
              <a:rPr lang="cs-CZ" b="1" dirty="0"/>
              <a:t>Kreativita</a:t>
            </a:r>
            <a:r>
              <a:rPr lang="cs-CZ" dirty="0">
                <a:latin typeface="+mj-lt"/>
              </a:rPr>
              <a:t> - ozvláštní, oživí</a:t>
            </a: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6</a:t>
            </a:fld>
            <a:endParaRPr lang="cs-CZ" dirty="0"/>
          </a:p>
        </p:txBody>
      </p:sp>
      <p:cxnSp>
        <p:nvCxnSpPr>
          <p:cNvPr id="10" name="Přímá spojnice 9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595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TITULEK </a:t>
            </a:r>
            <a:r>
              <a:rPr lang="cs-CZ" dirty="0" smtClean="0">
                <a:cs typeface="Times New Roman" panose="02020603050405020304" pitchFamily="18" charset="0"/>
              </a:rPr>
              <a:t>/</a:t>
            </a:r>
            <a:r>
              <a:rPr lang="cs-CZ" b="1" dirty="0" smtClean="0">
                <a:latin typeface="+mn-lt"/>
              </a:rPr>
              <a:t> </a:t>
            </a:r>
            <a:r>
              <a:rPr lang="cs-CZ" b="1" spc="600" dirty="0" smtClean="0"/>
              <a:t>TITULEK </a:t>
            </a:r>
            <a:r>
              <a:rPr lang="cs-CZ" spc="600" dirty="0" smtClean="0"/>
              <a:t>/</a:t>
            </a:r>
            <a:r>
              <a:rPr lang="cs-CZ" b="1" dirty="0" smtClean="0">
                <a:latin typeface="+mn-lt"/>
              </a:rPr>
              <a:t> </a:t>
            </a: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  <a:latin typeface="Freestyle Script" panose="030804020302050B0404" pitchFamily="66" charset="0"/>
              </a:rPr>
              <a:t>Titulek</a:t>
            </a:r>
            <a:endParaRPr lang="cs-CZ" b="1" dirty="0">
              <a:solidFill>
                <a:schemeClr val="accent1">
                  <a:lumMod val="75000"/>
                </a:schemeClr>
              </a:solidFill>
              <a:latin typeface="Freestyle Script" panose="030804020302050B0404" pitchFamily="66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4092402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dirty="0">
                <a:latin typeface="+mj-lt"/>
              </a:rPr>
              <a:t>hlavní nadpis, </a:t>
            </a:r>
            <a:r>
              <a:rPr lang="cs-CZ" dirty="0" err="1">
                <a:latin typeface="+mj-lt"/>
              </a:rPr>
              <a:t>headline</a:t>
            </a:r>
            <a:endParaRPr lang="cs-CZ" dirty="0">
              <a:latin typeface="+mj-lt"/>
            </a:endParaRPr>
          </a:p>
          <a:p>
            <a:r>
              <a:rPr lang="cs-CZ" dirty="0">
                <a:latin typeface="+mj-lt"/>
              </a:rPr>
              <a:t>název článku, vizitka, poutač</a:t>
            </a:r>
          </a:p>
          <a:p>
            <a:r>
              <a:rPr lang="cs-CZ" dirty="0" smtClean="0">
                <a:latin typeface="+mj-lt"/>
              </a:rPr>
              <a:t>zve </a:t>
            </a:r>
            <a:r>
              <a:rPr lang="cs-CZ" dirty="0">
                <a:latin typeface="+mj-lt"/>
              </a:rPr>
              <a:t>k návštěvě vašeho textu</a:t>
            </a:r>
          </a:p>
          <a:p>
            <a:r>
              <a:rPr lang="cs-CZ" dirty="0">
                <a:latin typeface="+mj-lt"/>
              </a:rPr>
              <a:t>stručné shrnutí informací</a:t>
            </a:r>
          </a:p>
          <a:p>
            <a:r>
              <a:rPr lang="cs-CZ" dirty="0">
                <a:latin typeface="+mj-lt"/>
              </a:rPr>
              <a:t>odlišen barvou i písmem</a:t>
            </a: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7</a:t>
            </a:fld>
            <a:endParaRPr lang="cs-CZ" dirty="0"/>
          </a:p>
        </p:txBody>
      </p:sp>
      <p:cxnSp>
        <p:nvCxnSpPr>
          <p:cNvPr id="10" name="Přímá spojnice 9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972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>
                <a:latin typeface="+mn-lt"/>
              </a:rPr>
              <a:t>ÚLOHA TITULKU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867930"/>
          </a:xfrm>
          <a:ln>
            <a:noFill/>
          </a:ln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cs-CZ" b="1" dirty="0" smtClean="0">
                <a:solidFill>
                  <a:srgbClr val="C00000"/>
                </a:solidFill>
              </a:rPr>
              <a:t>Útočí</a:t>
            </a:r>
            <a:r>
              <a:rPr lang="cs-CZ" b="1" dirty="0">
                <a:solidFill>
                  <a:srgbClr val="C00000"/>
                </a:solidFill>
              </a:rPr>
              <a:t>:</a:t>
            </a:r>
            <a:r>
              <a:rPr lang="cs-CZ" b="1" dirty="0">
                <a:solidFill>
                  <a:srgbClr val="C00000"/>
                </a:solidFill>
                <a:latin typeface="+mj-lt"/>
              </a:rPr>
              <a:t> </a:t>
            </a:r>
            <a:r>
              <a:rPr lang="cs-CZ" b="1" dirty="0"/>
              <a:t>zvědavost, nejistota, lenost, touha se změnit, touha být napřed před ostatními </a:t>
            </a:r>
            <a:endParaRPr lang="cs-CZ" b="1" dirty="0" smtClean="0"/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8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" name="Picture 2" descr="C:\Users\OEM\AppData\Local\Microsoft\Windows\INetCache\IE\UORWHMZD\lidove-noviny_1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592" y="3394017"/>
            <a:ext cx="1738486" cy="2604472"/>
          </a:xfrm>
          <a:prstGeom prst="rect">
            <a:avLst/>
          </a:prstGeom>
          <a:noFill/>
          <a:ln>
            <a:solidFill>
              <a:schemeClr val="dk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Přímá spojnice 11"/>
          <p:cNvCxnSpPr/>
          <p:nvPr/>
        </p:nvCxnSpPr>
        <p:spPr>
          <a:xfrm>
            <a:off x="467742" y="3140968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extovéPole 4"/>
          <p:cNvSpPr txBox="1"/>
          <p:nvPr/>
        </p:nvSpPr>
        <p:spPr>
          <a:xfrm>
            <a:off x="467544" y="3356992"/>
            <a:ext cx="60486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1000" indent="-381000">
              <a:buNone/>
            </a:pPr>
            <a:r>
              <a:rPr lang="cs-CZ" b="1" dirty="0"/>
              <a:t>Příklady:</a:t>
            </a:r>
          </a:p>
          <a:p>
            <a:pPr marL="381000" indent="-381000">
              <a:buNone/>
            </a:pPr>
            <a:r>
              <a:rPr lang="cs-CZ" dirty="0">
                <a:latin typeface="+mj-lt"/>
              </a:rPr>
              <a:t>Poznejte tajemství…</a:t>
            </a:r>
          </a:p>
          <a:p>
            <a:pPr marL="381000" indent="-381000">
              <a:buNone/>
            </a:pPr>
            <a:r>
              <a:rPr lang="cs-CZ" dirty="0">
                <a:latin typeface="+mj-lt"/>
              </a:rPr>
              <a:t>Málo známé způsoby…</a:t>
            </a:r>
          </a:p>
          <a:p>
            <a:pPr marL="381000" indent="-381000">
              <a:buNone/>
            </a:pPr>
            <a:r>
              <a:rPr lang="cs-CZ" dirty="0">
                <a:latin typeface="+mj-lt"/>
              </a:rPr>
              <a:t>Zbavte se… jednou provždy  </a:t>
            </a:r>
          </a:p>
          <a:p>
            <a:pPr marL="381000" indent="-381000">
              <a:buNone/>
            </a:pPr>
            <a:r>
              <a:rPr lang="cs-CZ" dirty="0">
                <a:latin typeface="+mj-lt"/>
              </a:rPr>
              <a:t>Co by měl každý vědět o…</a:t>
            </a:r>
          </a:p>
          <a:p>
            <a:pPr marL="381000" indent="-381000">
              <a:buNone/>
            </a:pPr>
            <a:r>
              <a:rPr lang="cs-CZ" dirty="0">
                <a:latin typeface="+mj-lt"/>
              </a:rPr>
              <a:t>Pokud hned ne…, budete si to vyčítat </a:t>
            </a:r>
          </a:p>
          <a:p>
            <a:pPr marL="381000" indent="-381000">
              <a:buNone/>
            </a:pPr>
            <a:r>
              <a:rPr lang="cs-CZ" dirty="0">
                <a:latin typeface="+mj-lt"/>
              </a:rPr>
              <a:t>Jak snadno…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0716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PEREX/PODTITULEK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996170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b="1" dirty="0" smtClean="0"/>
              <a:t>Označován </a:t>
            </a:r>
            <a:r>
              <a:rPr lang="cs-CZ" b="1" dirty="0"/>
              <a:t>také </a:t>
            </a:r>
            <a:r>
              <a:rPr lang="cs-CZ" b="1" dirty="0" err="1">
                <a:solidFill>
                  <a:srgbClr val="C00000"/>
                </a:solidFill>
              </a:rPr>
              <a:t>lead</a:t>
            </a:r>
            <a:r>
              <a:rPr lang="cs-CZ" dirty="0">
                <a:solidFill>
                  <a:srgbClr val="0000FF"/>
                </a:solidFill>
                <a:latin typeface="+mj-lt"/>
              </a:rPr>
              <a:t> </a:t>
            </a:r>
            <a:r>
              <a:rPr lang="cs-CZ" b="1" dirty="0" smtClean="0"/>
              <a:t>–</a:t>
            </a:r>
            <a:r>
              <a:rPr lang="cs-CZ" b="1" dirty="0"/>
              <a:t> úvod článku</a:t>
            </a:r>
          </a:p>
          <a:p>
            <a:r>
              <a:rPr lang="cs-CZ" b="1" dirty="0"/>
              <a:t>DOMICIL: </a:t>
            </a:r>
            <a:r>
              <a:rPr lang="cs-CZ" b="1" dirty="0"/>
              <a:t>(</a:t>
            </a:r>
            <a:r>
              <a:rPr lang="cs-CZ" b="1" dirty="0" smtClean="0"/>
              <a:t>Veselíčko)</a:t>
            </a:r>
            <a:endParaRPr lang="cs-CZ" dirty="0">
              <a:solidFill>
                <a:srgbClr val="0000FF"/>
              </a:solidFill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9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Picture 9" descr="C:\Users\OEM\AppData\Local\Microsoft\Windows\INetCache\IE\05UR0IEU\11836786_10153567737287938_3453946366455377128_n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1889" y="3727063"/>
            <a:ext cx="2662559" cy="1619723"/>
          </a:xfrm>
          <a:prstGeom prst="rect">
            <a:avLst/>
          </a:prstGeom>
          <a:noFill/>
          <a:ln w="3175">
            <a:solidFill>
              <a:schemeClr val="dk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Přímá spojnice 9"/>
          <p:cNvCxnSpPr/>
          <p:nvPr/>
        </p:nvCxnSpPr>
        <p:spPr>
          <a:xfrm>
            <a:off x="539552" y="3356992"/>
            <a:ext cx="806489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TextovéPole 3"/>
          <p:cNvSpPr txBox="1"/>
          <p:nvPr/>
        </p:nvSpPr>
        <p:spPr>
          <a:xfrm>
            <a:off x="446343" y="3580791"/>
            <a:ext cx="534979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latin typeface="+mj-lt"/>
              </a:rPr>
              <a:t>krátký text (obvykle 2–5 vět), účelem je uvést </a:t>
            </a:r>
            <a:r>
              <a:rPr lang="cs-CZ" dirty="0" smtClean="0">
                <a:latin typeface="+mj-lt"/>
              </a:rPr>
              <a:t/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a </a:t>
            </a:r>
            <a:r>
              <a:rPr lang="cs-CZ" dirty="0">
                <a:latin typeface="+mj-lt"/>
              </a:rPr>
              <a:t>upoutat pozornost na následující  text článku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latin typeface="+mj-lt"/>
              </a:rPr>
              <a:t>o čem článek bude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latin typeface="+mj-lt"/>
              </a:rPr>
              <a:t>obsahuje nejzajímavější informace nebo otázky, </a:t>
            </a:r>
            <a:r>
              <a:rPr lang="cs-CZ" dirty="0" smtClean="0">
                <a:latin typeface="+mj-lt"/>
              </a:rPr>
              <a:t/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jež </a:t>
            </a:r>
            <a:r>
              <a:rPr lang="cs-CZ" dirty="0">
                <a:latin typeface="+mj-lt"/>
              </a:rPr>
              <a:t>pak článek rozvádí dodáváním dalších podrobností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latin typeface="+mj-lt"/>
              </a:rPr>
              <a:t>d</a:t>
            </a:r>
            <a:r>
              <a:rPr lang="fr-FR" dirty="0">
                <a:latin typeface="+mj-lt"/>
              </a:rPr>
              <a:t>elší</a:t>
            </a:r>
            <a:r>
              <a:rPr lang="cs-CZ" dirty="0">
                <a:latin typeface="+mj-lt"/>
              </a:rPr>
              <a:t> než titulek</a:t>
            </a:r>
            <a:r>
              <a:rPr lang="fr-FR" dirty="0">
                <a:latin typeface="+mj-lt"/>
              </a:rPr>
              <a:t>, obsahuje volnější </a:t>
            </a:r>
            <a:r>
              <a:rPr lang="cs-CZ" dirty="0" smtClean="0">
                <a:latin typeface="+mj-lt"/>
              </a:rPr>
              <a:t/>
            </a:r>
            <a:br>
              <a:rPr lang="cs-CZ" dirty="0" smtClean="0">
                <a:latin typeface="+mj-lt"/>
              </a:rPr>
            </a:br>
            <a:r>
              <a:rPr lang="fr-FR" dirty="0" smtClean="0">
                <a:latin typeface="+mj-lt"/>
              </a:rPr>
              <a:t>a </a:t>
            </a:r>
            <a:r>
              <a:rPr lang="fr-FR" dirty="0">
                <a:latin typeface="+mj-lt"/>
              </a:rPr>
              <a:t>ne tak úsečné formulace</a:t>
            </a:r>
            <a:endParaRPr lang="cs-CZ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0302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830</TotalTime>
  <Words>505</Words>
  <Application>Microsoft Office PowerPoint</Application>
  <PresentationFormat>Předvádění na obrazovce (4:3)</PresentationFormat>
  <Paragraphs>140</Paragraphs>
  <Slides>12</Slides>
  <Notes>11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Freestyle Script</vt:lpstr>
      <vt:lpstr>Times New Roman</vt:lpstr>
      <vt:lpstr>Motiv Office</vt:lpstr>
      <vt:lpstr>GRAFICKÁ  ÚPRAVA  TISKOVIN</vt:lpstr>
      <vt:lpstr>GRAFICKÁ ÚPRAVA TISKOVIN</vt:lpstr>
      <vt:lpstr>ÚKOL NA ÚVOD</vt:lpstr>
      <vt:lpstr>LAYOUT</vt:lpstr>
      <vt:lpstr>SERIÓZNÍ TISK X BULVÁR</vt:lpstr>
      <vt:lpstr>JAK NAPSAT TITULEK?</vt:lpstr>
      <vt:lpstr>TITULEK / TITULEK / Titulek</vt:lpstr>
      <vt:lpstr>ÚLOHA TITULKU</vt:lpstr>
      <vt:lpstr>PEREX/PODTITULEK</vt:lpstr>
      <vt:lpstr>GRAFICKÁ ÚPRAVA</vt:lpstr>
      <vt:lpstr>ZDROJE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Zpráva a zpravodajství</dc:title>
  <dc:creator>Lucie Marková</dc:creator>
  <cp:lastModifiedBy>Stanislava Palečková</cp:lastModifiedBy>
  <cp:revision>66</cp:revision>
  <dcterms:created xsi:type="dcterms:W3CDTF">2018-12-12T19:10:22Z</dcterms:created>
  <dcterms:modified xsi:type="dcterms:W3CDTF">2020-04-14T08:31:49Z</dcterms:modified>
</cp:coreProperties>
</file>