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4" r:id="rId1"/>
  </p:sldMasterIdLst>
  <p:notesMasterIdLst>
    <p:notesMasterId r:id="rId20"/>
  </p:notesMasterIdLst>
  <p:sldIdLst>
    <p:sldId id="256" r:id="rId2"/>
    <p:sldId id="269" r:id="rId3"/>
    <p:sldId id="291" r:id="rId4"/>
    <p:sldId id="292" r:id="rId5"/>
    <p:sldId id="293" r:id="rId6"/>
    <p:sldId id="294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5" r:id="rId16"/>
    <p:sldId id="306" r:id="rId17"/>
    <p:sldId id="281" r:id="rId18"/>
    <p:sldId id="282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" userDrawn="1">
          <p15:clr>
            <a:srgbClr val="A4A3A4"/>
          </p15:clr>
        </p15:guide>
        <p15:guide id="2" pos="3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888" y="114"/>
      </p:cViewPr>
      <p:guideLst>
        <p:guide orient="horz" pos="663"/>
        <p:guide pos="3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4F923-7187-42D5-BC12-E205214BADFA}" type="datetimeFigureOut">
              <a:rPr lang="cs-CZ" smtClean="0"/>
              <a:t>14. 4. 2020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C86B2-6963-4159-AC1D-8E6B65D554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83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31010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80687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18839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90205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45255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7309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4188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53921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9770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2176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1817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340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7993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3578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33925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78634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5274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8B9B-E761-427A-B0C9-4C650322DEEE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0414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89B2-5467-44A3-BEB1-ECC1310D5306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757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F8F7-E90A-44EE-BCE0-59A88E8EB83D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2052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739-3A67-4B6E-844B-2C3C386E86C5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8129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ECAB-A834-4C3C-9192-A63792F930B9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32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09AA-9FDF-4CD0-9C90-5BF8B18AC428}" type="datetime1">
              <a:rPr lang="cs-CZ" smtClean="0"/>
              <a:t>14. 4. 2020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746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FA0DE-7F8B-42F1-9794-F585CF46ADBE}" type="datetime1">
              <a:rPr lang="cs-CZ" smtClean="0"/>
              <a:t>14. 4. 2020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82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0B34-4891-41AA-87B0-AD5B4D63C740}" type="datetime1">
              <a:rPr lang="cs-CZ" smtClean="0"/>
              <a:t>14. 4. 2020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4713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DEF1-DC15-4C54-981D-40CFBEEC840D}" type="datetime1">
              <a:rPr lang="cs-CZ" smtClean="0"/>
              <a:t>14. 4. 2020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657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9D05-CE57-4A00-BCDA-E92EB6F55061}" type="datetime1">
              <a:rPr lang="cs-CZ" smtClean="0"/>
              <a:t>14. 4. 2020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6091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65B4-BBA6-48C9-83E4-C2B2070188A5}" type="datetime1">
              <a:rPr lang="cs-CZ" smtClean="0"/>
              <a:t>14. 4. 2020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3826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8C841-EA08-44CD-A8B4-661502C6461C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906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vertical%20video%20syndrome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ffice.microsoft.com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ediaguru.cz/slovnik-a-mediatypy/slovnik/klicova-slova/infotainment/" TargetMode="External"/><Relationship Id="rId4" Type="http://schemas.openxmlformats.org/officeDocument/2006/relationships/hyperlink" Target="https://web.archive.org/web/20070715082016/http:/www.rozumetmediim.cz/slovnicek/slovnicek/infotainment.pdf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9646" y="1268760"/>
            <a:ext cx="7704856" cy="3816424"/>
          </a:xfrm>
        </p:spPr>
        <p:txBody>
          <a:bodyPr anchor="t">
            <a:normAutofit/>
          </a:bodyPr>
          <a:lstStyle/>
          <a:p>
            <a:pPr algn="l"/>
            <a:r>
              <a:rPr lang="pt-BR" b="1" dirty="0" smtClean="0">
                <a:latin typeface="+mn-lt"/>
              </a:rPr>
              <a:t>TELEVIZE</a:t>
            </a:r>
            <a:r>
              <a:rPr lang="cs-CZ" sz="4400" b="1" dirty="0" smtClean="0">
                <a:latin typeface="+mn-lt"/>
              </a:rPr>
              <a:t/>
            </a:r>
            <a:br>
              <a:rPr lang="cs-CZ" sz="4400" b="1" dirty="0" smtClean="0">
                <a:latin typeface="+mn-lt"/>
              </a:rPr>
            </a:br>
            <a:r>
              <a:rPr lang="pt-BR" sz="2800" b="1" dirty="0" smtClean="0">
                <a:latin typeface="+mn-lt"/>
              </a:rPr>
              <a:t>Televizní reportáž</a:t>
            </a:r>
            <a:r>
              <a:rPr lang="cs-CZ" sz="2800" b="1" dirty="0" smtClean="0">
                <a:latin typeface="+mn-lt"/>
              </a:rPr>
              <a:t> </a:t>
            </a:r>
            <a:br>
              <a:rPr lang="cs-CZ" sz="2800" b="1" dirty="0" smtClean="0">
                <a:latin typeface="+mn-lt"/>
              </a:rPr>
            </a:br>
            <a:r>
              <a:rPr lang="cs-CZ" sz="2800" b="1" dirty="0" smtClean="0">
                <a:latin typeface="+mn-lt"/>
              </a:rPr>
              <a:t>a </a:t>
            </a:r>
            <a:r>
              <a:rPr lang="pt-BR" sz="2800" b="1" dirty="0" smtClean="0">
                <a:latin typeface="+mn-lt"/>
              </a:rPr>
              <a:t>práce s kamerou</a:t>
            </a:r>
            <a:endParaRPr lang="cs-CZ" sz="2800" b="1" dirty="0">
              <a:latin typeface="+mn-lt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9646" y="5805264"/>
            <a:ext cx="4248472" cy="2304256"/>
          </a:xfrm>
        </p:spPr>
        <p:txBody>
          <a:bodyPr>
            <a:normAutofit/>
          </a:bodyPr>
          <a:lstStyle/>
          <a:p>
            <a:pPr algn="l"/>
            <a:r>
              <a:rPr lang="cs-CZ" sz="2800" dirty="0">
                <a:latin typeface="+mj-lt"/>
              </a:rPr>
              <a:t>Obrazová média</a:t>
            </a:r>
          </a:p>
        </p:txBody>
      </p:sp>
    </p:spTree>
    <p:extLst>
      <p:ext uri="{BB962C8B-B14F-4D97-AF65-F5344CB8AC3E}">
        <p14:creationId xmlns:p14="http://schemas.microsoft.com/office/powerpoint/2010/main" val="53589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ZÁKLADNÍ POJMY </a:t>
            </a:r>
            <a:br>
              <a:rPr lang="cs-CZ" b="1" dirty="0" smtClean="0">
                <a:latin typeface="+mn-lt"/>
              </a:rPr>
            </a:br>
            <a:r>
              <a:rPr lang="cs-CZ" sz="2800" dirty="0" smtClean="0"/>
              <a:t>Při práci s kamerou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867999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rgbClr val="C00000"/>
                </a:solidFill>
              </a:rPr>
              <a:t>Celek</a:t>
            </a:r>
            <a:r>
              <a:rPr lang="cs-CZ" dirty="0">
                <a:latin typeface="+mj-lt"/>
              </a:rPr>
              <a:t> – celkový záběr na </a:t>
            </a:r>
            <a:r>
              <a:rPr lang="cs-CZ" dirty="0" smtClean="0">
                <a:latin typeface="+mj-lt"/>
              </a:rPr>
              <a:t>prostředí</a:t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interiér </a:t>
            </a:r>
            <a:r>
              <a:rPr lang="cs-CZ" dirty="0">
                <a:latin typeface="+mj-lt"/>
              </a:rPr>
              <a:t>i exteriér (např. třída</a:t>
            </a:r>
            <a:r>
              <a:rPr lang="cs-CZ" dirty="0" smtClean="0">
                <a:latin typeface="+mj-lt"/>
              </a:rPr>
              <a:t>)</a:t>
            </a:r>
          </a:p>
          <a:p>
            <a:endParaRPr lang="cs-CZ" dirty="0">
              <a:latin typeface="+mj-lt"/>
            </a:endParaRPr>
          </a:p>
          <a:p>
            <a:r>
              <a:rPr lang="cs-CZ" b="1" dirty="0">
                <a:solidFill>
                  <a:srgbClr val="C00000"/>
                </a:solidFill>
              </a:rPr>
              <a:t>Detail</a:t>
            </a:r>
            <a:r>
              <a:rPr lang="cs-CZ" b="1" dirty="0"/>
              <a:t> </a:t>
            </a:r>
            <a:r>
              <a:rPr lang="cs-CZ" dirty="0">
                <a:latin typeface="+mj-lt"/>
              </a:rPr>
              <a:t>– záběr na drobný prvek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(</a:t>
            </a:r>
            <a:r>
              <a:rPr lang="cs-CZ" dirty="0">
                <a:latin typeface="+mj-lt"/>
              </a:rPr>
              <a:t>např. práce rukou na lavici</a:t>
            </a:r>
            <a:r>
              <a:rPr lang="cs-CZ" dirty="0" smtClean="0">
                <a:latin typeface="+mj-lt"/>
              </a:rPr>
              <a:t>)</a:t>
            </a:r>
          </a:p>
          <a:p>
            <a:endParaRPr lang="cs-CZ" dirty="0">
              <a:latin typeface="+mj-lt"/>
            </a:endParaRPr>
          </a:p>
          <a:p>
            <a:r>
              <a:rPr lang="cs-CZ" b="1" dirty="0">
                <a:solidFill>
                  <a:srgbClr val="C00000"/>
                </a:solidFill>
              </a:rPr>
              <a:t>Polodetail</a:t>
            </a:r>
            <a:r>
              <a:rPr lang="cs-CZ" dirty="0">
                <a:latin typeface="+mj-lt"/>
              </a:rPr>
              <a:t> – záběr jen na část prostředí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10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14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NATÁČENÍ</a:t>
            </a:r>
            <a:endParaRPr lang="cs-CZ" b="1" dirty="0">
              <a:latin typeface="+mn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11</a:t>
            </a:fld>
            <a:endParaRPr lang="cs-CZ" dirty="0"/>
          </a:p>
        </p:txBody>
      </p:sp>
      <p:cxnSp>
        <p:nvCxnSpPr>
          <p:cNvPr id="14" name="Přímá spojnice 13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51961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b="1" dirty="0"/>
              <a:t>Světlo</a:t>
            </a:r>
            <a:r>
              <a:rPr lang="cs-CZ" dirty="0">
                <a:latin typeface="+mj-lt"/>
              </a:rPr>
              <a:t> a osvětlení natáčeného objektu, pozor na stín</a:t>
            </a:r>
          </a:p>
          <a:p>
            <a:r>
              <a:rPr lang="cs-CZ" dirty="0">
                <a:latin typeface="+mj-lt"/>
              </a:rPr>
              <a:t>Najít pevné místo, zapřít o něco ruce – stabilita záběru – nejlépe </a:t>
            </a:r>
            <a:r>
              <a:rPr lang="cs-CZ" b="1" dirty="0"/>
              <a:t>stativ</a:t>
            </a:r>
          </a:p>
          <a:p>
            <a:r>
              <a:rPr lang="cs-CZ" dirty="0">
                <a:latin typeface="+mj-lt"/>
              </a:rPr>
              <a:t>Kamerou nepohybovat rychle, ale pomalu a </a:t>
            </a:r>
            <a:r>
              <a:rPr lang="cs-CZ" b="1" dirty="0"/>
              <a:t>plynule</a:t>
            </a:r>
            <a:r>
              <a:rPr lang="cs-CZ" dirty="0">
                <a:latin typeface="+mj-lt"/>
              </a:rPr>
              <a:t>, zpočátku raději statické záběry</a:t>
            </a:r>
          </a:p>
          <a:p>
            <a:r>
              <a:rPr lang="cs-CZ" b="1" dirty="0"/>
              <a:t>Promyslet</a:t>
            </a:r>
            <a:r>
              <a:rPr lang="cs-CZ" dirty="0">
                <a:latin typeface="+mj-lt"/>
              </a:rPr>
              <a:t> si záběry – odkud, co, proč, jak</a:t>
            </a:r>
          </a:p>
          <a:p>
            <a:r>
              <a:rPr lang="cs-CZ" dirty="0">
                <a:latin typeface="+mj-lt"/>
              </a:rPr>
              <a:t>Zoom a ostření – pomalu, citlivě</a:t>
            </a: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3748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SCÉNÁŘ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867999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Základní body – jednoduchý</a:t>
            </a:r>
          </a:p>
          <a:p>
            <a:r>
              <a:rPr lang="cs-CZ" dirty="0">
                <a:latin typeface="+mj-lt"/>
              </a:rPr>
              <a:t>Promyslet záměr, cíl sdělení</a:t>
            </a:r>
          </a:p>
          <a:p>
            <a:r>
              <a:rPr lang="cs-CZ" dirty="0">
                <a:latin typeface="+mj-lt"/>
              </a:rPr>
              <a:t>Promyslet záběry</a:t>
            </a:r>
          </a:p>
          <a:p>
            <a:r>
              <a:rPr lang="cs-CZ" dirty="0">
                <a:latin typeface="+mj-lt"/>
              </a:rPr>
              <a:t>Délka komentáře</a:t>
            </a:r>
          </a:p>
          <a:p>
            <a:r>
              <a:rPr lang="cs-CZ" dirty="0" smtClean="0">
                <a:latin typeface="+mj-lt"/>
              </a:rPr>
              <a:t>Prostředí</a:t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co je v pozadí, v popředí</a:t>
            </a:r>
            <a:br>
              <a:rPr lang="cs-CZ" dirty="0" smtClean="0">
                <a:latin typeface="+mj-lt"/>
              </a:rPr>
            </a:br>
            <a:r>
              <a:rPr lang="cs-CZ" b="1" dirty="0" smtClean="0"/>
              <a:t>třetinové pravidlo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12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4" descr="C:\Users\OEM\AppData\Local\Microsoft\Windows\INetCache\IE\CVM74O0D\young-family-sitting-871294932936IpK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726" y="3861046"/>
            <a:ext cx="2941722" cy="218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Tabulk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132036"/>
              </p:ext>
            </p:extLst>
          </p:nvPr>
        </p:nvGraphicFramePr>
        <p:xfrm>
          <a:off x="5662726" y="3861048"/>
          <a:ext cx="2941722" cy="21885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80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05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05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8607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2832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7102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115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MOBILNÍ TELEFON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480201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b="1" dirty="0" err="1"/>
              <a:t>MoJo</a:t>
            </a:r>
            <a:r>
              <a:rPr lang="cs-CZ" b="1" dirty="0"/>
              <a:t> – mobilní žurnalistika</a:t>
            </a:r>
          </a:p>
          <a:p>
            <a:r>
              <a:rPr lang="cs-CZ" dirty="0">
                <a:latin typeface="+mj-lt"/>
              </a:rPr>
              <a:t>Mobil není kamera – rychlé a lehké, netradiční pohledy</a:t>
            </a:r>
          </a:p>
          <a:p>
            <a:r>
              <a:rPr lang="cs-CZ" dirty="0">
                <a:latin typeface="+mj-lt"/>
              </a:rPr>
              <a:t>VVS – video </a:t>
            </a:r>
            <a:r>
              <a:rPr lang="cs-CZ" dirty="0" err="1">
                <a:latin typeface="+mj-lt"/>
              </a:rPr>
              <a:t>vertical</a:t>
            </a:r>
            <a:r>
              <a:rPr lang="cs-CZ" dirty="0">
                <a:latin typeface="+mj-lt"/>
              </a:rPr>
              <a:t> syndrom – točit na šířku - </a:t>
            </a:r>
            <a:r>
              <a:rPr lang="cs-CZ" b="1" dirty="0">
                <a:hlinkClick r:id="rId3" action="ppaction://hlinkfile"/>
              </a:rPr>
              <a:t>zde</a:t>
            </a:r>
            <a:endParaRPr lang="cs-CZ" b="1" dirty="0"/>
          </a:p>
          <a:p>
            <a:r>
              <a:rPr lang="cs-CZ" dirty="0">
                <a:latin typeface="+mj-lt"/>
              </a:rPr>
              <a:t>Uzamknout ostření</a:t>
            </a:r>
          </a:p>
          <a:p>
            <a:r>
              <a:rPr lang="cs-CZ" dirty="0">
                <a:latin typeface="+mj-lt"/>
              </a:rPr>
              <a:t>TŘETINOVÉ PRAVIDLO – zlatý řez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13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015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MOBIL?</a:t>
            </a:r>
            <a:endParaRPr lang="cs-CZ" b="1" dirty="0">
              <a:latin typeface="+mn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14</a:t>
            </a:fld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4572001" y="2446825"/>
            <a:ext cx="4104456" cy="3707682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solidFill>
                  <a:srgbClr val="C00000"/>
                </a:solidFill>
                <a:latin typeface="+mj-lt"/>
              </a:rPr>
              <a:t>Nižší kvalita obsahu</a:t>
            </a:r>
          </a:p>
          <a:p>
            <a:r>
              <a:rPr lang="cs-CZ" dirty="0">
                <a:solidFill>
                  <a:srgbClr val="C00000"/>
                </a:solidFill>
                <a:latin typeface="+mj-lt"/>
              </a:rPr>
              <a:t>Nízká váha a </a:t>
            </a:r>
            <a:r>
              <a:rPr lang="cs-CZ" dirty="0" smtClean="0">
                <a:solidFill>
                  <a:srgbClr val="C00000"/>
                </a:solidFill>
                <a:latin typeface="+mj-lt"/>
              </a:rPr>
              <a:t>velikost, malá </a:t>
            </a:r>
            <a:r>
              <a:rPr lang="cs-CZ" dirty="0">
                <a:solidFill>
                  <a:srgbClr val="C00000"/>
                </a:solidFill>
                <a:latin typeface="+mj-lt"/>
              </a:rPr>
              <a:t>stabilita</a:t>
            </a:r>
          </a:p>
          <a:p>
            <a:r>
              <a:rPr lang="cs-CZ" dirty="0">
                <a:solidFill>
                  <a:srgbClr val="C00000"/>
                </a:solidFill>
                <a:latin typeface="+mj-lt"/>
              </a:rPr>
              <a:t>Nedokonalost připojení</a:t>
            </a:r>
          </a:p>
          <a:p>
            <a:r>
              <a:rPr lang="cs-CZ" dirty="0" smtClean="0">
                <a:solidFill>
                  <a:srgbClr val="C00000"/>
                </a:solidFill>
                <a:latin typeface="+mj-lt"/>
              </a:rPr>
              <a:t>Víceúčelovost, telefonuje </a:t>
            </a:r>
            <a:r>
              <a:rPr lang="cs-CZ" dirty="0">
                <a:solidFill>
                  <a:srgbClr val="C00000"/>
                </a:solidFill>
                <a:latin typeface="+mj-lt"/>
              </a:rPr>
              <a:t>při </a:t>
            </a:r>
            <a:r>
              <a:rPr lang="cs-CZ" dirty="0" smtClean="0">
                <a:solidFill>
                  <a:srgbClr val="C00000"/>
                </a:solidFill>
                <a:latin typeface="+mj-lt"/>
              </a:rPr>
              <a:t>natáčení (zapojit </a:t>
            </a:r>
            <a:r>
              <a:rPr lang="cs-CZ" dirty="0">
                <a:solidFill>
                  <a:srgbClr val="C00000"/>
                </a:solidFill>
                <a:latin typeface="+mj-lt"/>
              </a:rPr>
              <a:t>systém </a:t>
            </a:r>
            <a:r>
              <a:rPr lang="cs-CZ" dirty="0" smtClean="0">
                <a:solidFill>
                  <a:srgbClr val="C00000"/>
                </a:solidFill>
                <a:latin typeface="+mj-lt"/>
              </a:rPr>
              <a:t>letadlo)</a:t>
            </a:r>
            <a:endParaRPr lang="cs-CZ" dirty="0">
              <a:solidFill>
                <a:srgbClr val="C00000"/>
              </a:solidFill>
              <a:latin typeface="+mj-lt"/>
            </a:endParaRPr>
          </a:p>
          <a:p>
            <a:r>
              <a:rPr lang="cs-CZ" dirty="0">
                <a:solidFill>
                  <a:srgbClr val="C00000"/>
                </a:solidFill>
                <a:latin typeface="+mj-lt"/>
              </a:rPr>
              <a:t>Baterie – rychle se vybijí</a:t>
            </a:r>
          </a:p>
        </p:txBody>
      </p:sp>
      <p:sp>
        <p:nvSpPr>
          <p:cNvPr id="9" name="Zástupný symbol pro obsah 2"/>
          <p:cNvSpPr txBox="1">
            <a:spLocks/>
          </p:cNvSpPr>
          <p:nvPr/>
        </p:nvSpPr>
        <p:spPr>
          <a:xfrm>
            <a:off x="432593" y="2446825"/>
            <a:ext cx="3875090" cy="3060325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Vždy po ruce</a:t>
            </a:r>
          </a:p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Vše v jednom</a:t>
            </a:r>
          </a:p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Jednoduchost ovládání</a:t>
            </a:r>
          </a:p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Malé rozměry</a:t>
            </a:r>
          </a:p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Zajímavé záběry a úhly</a:t>
            </a:r>
          </a:p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Cena </a:t>
            </a:r>
            <a:endParaRPr lang="cs-CZ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grpSp>
        <p:nvGrpSpPr>
          <p:cNvPr id="7" name="Skupina 6"/>
          <p:cNvGrpSpPr/>
          <p:nvPr/>
        </p:nvGrpSpPr>
        <p:grpSpPr>
          <a:xfrm>
            <a:off x="539552" y="1658234"/>
            <a:ext cx="570175" cy="672180"/>
            <a:chOff x="1348729" y="1654407"/>
            <a:chExt cx="661865" cy="780274"/>
          </a:xfrm>
        </p:grpSpPr>
        <p:sp>
          <p:nvSpPr>
            <p:cNvPr id="6" name="Ovál 5"/>
            <p:cNvSpPr/>
            <p:nvPr/>
          </p:nvSpPr>
          <p:spPr>
            <a:xfrm>
              <a:off x="1348729" y="1772816"/>
              <a:ext cx="661865" cy="66186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5" name="TextovéPole 4"/>
            <p:cNvSpPr txBox="1"/>
            <p:nvPr/>
          </p:nvSpPr>
          <p:spPr>
            <a:xfrm>
              <a:off x="1409405" y="1654407"/>
              <a:ext cx="47367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4400" b="1" dirty="0" smtClean="0">
                  <a:solidFill>
                    <a:schemeClr val="bg1"/>
                  </a:solidFill>
                </a:rPr>
                <a:t>+</a:t>
              </a:r>
              <a:endParaRPr lang="cs-CZ" sz="4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Skupina 13"/>
          <p:cNvGrpSpPr/>
          <p:nvPr/>
        </p:nvGrpSpPr>
        <p:grpSpPr>
          <a:xfrm>
            <a:off x="4629210" y="1651447"/>
            <a:ext cx="570175" cy="769441"/>
            <a:chOff x="4608004" y="1651447"/>
            <a:chExt cx="570175" cy="769441"/>
          </a:xfrm>
        </p:grpSpPr>
        <p:sp>
          <p:nvSpPr>
            <p:cNvPr id="20" name="Ovál 19"/>
            <p:cNvSpPr/>
            <p:nvPr/>
          </p:nvSpPr>
          <p:spPr>
            <a:xfrm>
              <a:off x="4608004" y="1777479"/>
              <a:ext cx="570175" cy="57017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1" name="TextovéPole 20"/>
            <p:cNvSpPr txBox="1"/>
            <p:nvPr/>
          </p:nvSpPr>
          <p:spPr>
            <a:xfrm>
              <a:off x="4613893" y="1651447"/>
              <a:ext cx="53417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s-CZ" sz="4400" b="1" dirty="0">
                  <a:solidFill>
                    <a:schemeClr val="bg1"/>
                  </a:solidFill>
                </a:rPr>
                <a:t>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163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SVĚTLO, STÍN…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999317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Nejlepší zdroj světla je </a:t>
            </a:r>
            <a:r>
              <a:rPr lang="cs-CZ" b="1" dirty="0"/>
              <a:t>Slunce</a:t>
            </a:r>
            <a:r>
              <a:rPr lang="cs-CZ" dirty="0">
                <a:latin typeface="+mj-lt"/>
              </a:rPr>
              <a:t>, </a:t>
            </a:r>
            <a:r>
              <a:rPr lang="cs-CZ" dirty="0" smtClean="0">
                <a:latin typeface="+mj-lt"/>
              </a:rPr>
              <a:t>ale pozor </a:t>
            </a:r>
            <a:r>
              <a:rPr lang="cs-CZ" dirty="0">
                <a:latin typeface="+mj-lt"/>
              </a:rPr>
              <a:t>na stín,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na </a:t>
            </a:r>
            <a:r>
              <a:rPr lang="cs-CZ" dirty="0">
                <a:latin typeface="+mj-lt"/>
              </a:rPr>
              <a:t>přesvětlení záběru.</a:t>
            </a:r>
          </a:p>
          <a:p>
            <a:r>
              <a:rPr lang="cs-CZ" dirty="0">
                <a:latin typeface="+mj-lt"/>
              </a:rPr>
              <a:t>Uvnitř budovy, v místnosti – stačí jednobodové osvětlení za kamerou, tak aby bal vidět dobře obličej, </a:t>
            </a:r>
          </a:p>
          <a:p>
            <a:r>
              <a:rPr lang="cs-CZ" dirty="0">
                <a:latin typeface="+mj-lt"/>
              </a:rPr>
              <a:t>nejlepší je tříbodové osvětlení – hlavní světlo za kameru z kraje, doplňkové světlo na druhou stranu za kameru, ale slabší, třetí je zadní světlo, za zády redaktora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15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18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STŘIH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3586623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b="1" dirty="0"/>
              <a:t>Záběrů více </a:t>
            </a:r>
            <a:r>
              <a:rPr lang="cs-CZ" dirty="0">
                <a:latin typeface="+mj-lt"/>
              </a:rPr>
              <a:t>– hodně se upraví při střihu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(</a:t>
            </a:r>
            <a:r>
              <a:rPr lang="cs-CZ" dirty="0">
                <a:latin typeface="+mj-lt"/>
              </a:rPr>
              <a:t>např. </a:t>
            </a:r>
            <a:r>
              <a:rPr lang="cs-CZ" dirty="0" err="1">
                <a:latin typeface="+mj-lt"/>
              </a:rPr>
              <a:t>MovieMaker</a:t>
            </a:r>
            <a:r>
              <a:rPr lang="cs-CZ" dirty="0">
                <a:latin typeface="+mj-lt"/>
              </a:rPr>
              <a:t>) – </a:t>
            </a:r>
            <a:r>
              <a:rPr lang="cs-CZ" dirty="0" smtClean="0">
                <a:latin typeface="+mj-lt"/>
              </a:rPr>
              <a:t>odstranění </a:t>
            </a:r>
            <a:r>
              <a:rPr lang="cs-CZ" dirty="0">
                <a:latin typeface="+mj-lt"/>
              </a:rPr>
              <a:t>nezajímavých či nepovedených záběrů, zkracování zprávy…</a:t>
            </a:r>
          </a:p>
          <a:p>
            <a:r>
              <a:rPr lang="cs-CZ" dirty="0">
                <a:latin typeface="+mj-lt"/>
              </a:rPr>
              <a:t>Využití zrychlení či zpomalení videa </a:t>
            </a:r>
          </a:p>
          <a:p>
            <a:r>
              <a:rPr lang="cs-CZ" dirty="0">
                <a:latin typeface="+mj-lt"/>
              </a:rPr>
              <a:t>Titulky a popisy</a:t>
            </a:r>
          </a:p>
          <a:p>
            <a:endParaRPr lang="cs-CZ" sz="2200" dirty="0" smtClean="0">
              <a:latin typeface="+mj-lt"/>
            </a:endParaRPr>
          </a:p>
          <a:p>
            <a:endParaRPr lang="cs-CZ" sz="2200" dirty="0">
              <a:latin typeface="+mj-lt"/>
            </a:endParaRPr>
          </a:p>
          <a:p>
            <a:endParaRPr lang="cs-CZ" sz="2200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16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780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ZDROJE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>
                <a:latin typeface="+mj-lt"/>
              </a:rPr>
              <a:t>Obrázky – z galerie Klipart </a:t>
            </a:r>
            <a:r>
              <a:rPr lang="cs-CZ" sz="1800" dirty="0">
                <a:latin typeface="+mj-lt"/>
                <a:hlinkClick r:id="rId3"/>
              </a:rPr>
              <a:t>www.office.microsoft.com</a:t>
            </a:r>
            <a:endParaRPr lang="cs-CZ" sz="1800" dirty="0">
              <a:latin typeface="+mj-lt"/>
            </a:endParaRPr>
          </a:p>
          <a:p>
            <a:r>
              <a:rPr lang="cs-CZ" sz="1800" dirty="0">
                <a:latin typeface="+mj-lt"/>
              </a:rPr>
              <a:t>BIRLEY, </a:t>
            </a:r>
            <a:r>
              <a:rPr lang="cs-CZ" sz="1800" dirty="0" err="1">
                <a:latin typeface="+mj-lt"/>
              </a:rPr>
              <a:t>Shane</a:t>
            </a:r>
            <a:r>
              <a:rPr lang="cs-CZ" sz="1800" dirty="0">
                <a:latin typeface="+mj-lt"/>
              </a:rPr>
              <a:t>. </a:t>
            </a:r>
            <a:r>
              <a:rPr lang="cs-CZ" sz="1800" i="1" dirty="0">
                <a:latin typeface="+mj-lt"/>
              </a:rPr>
              <a:t>Jak se naučit blogovat a </a:t>
            </a:r>
            <a:r>
              <a:rPr lang="cs-CZ" sz="1800" i="1" dirty="0" err="1">
                <a:latin typeface="+mj-lt"/>
              </a:rPr>
              <a:t>vlogovat</a:t>
            </a:r>
            <a:r>
              <a:rPr lang="cs-CZ" sz="1800" i="1" dirty="0">
                <a:latin typeface="+mj-lt"/>
              </a:rPr>
              <a:t> v 10 lekcích: super lekce</a:t>
            </a:r>
            <a:r>
              <a:rPr lang="cs-CZ" sz="1800" dirty="0">
                <a:latin typeface="+mj-lt"/>
              </a:rPr>
              <a:t>. Přeložil Vít MALINOVSKÝ. Praha: Svojtka &amp; Co., 2016. ISBN 978-80-256-1851-6</a:t>
            </a:r>
          </a:p>
          <a:p>
            <a:r>
              <a:rPr lang="cs-CZ" sz="1800" dirty="0" smtClean="0">
                <a:latin typeface="+mj-lt"/>
              </a:rPr>
              <a:t>BĚLOHLAVÁ</a:t>
            </a:r>
            <a:r>
              <a:rPr lang="cs-CZ" sz="1800" dirty="0">
                <a:latin typeface="+mj-lt"/>
              </a:rPr>
              <a:t>, Eva. Mediální výchova: učebnice pro 2. stupeň ZŠ a odpovídající ročníky víceletých gymnázií. 1. vyd. Plzeň: Fraus, 2013, 96 s. ISBN 978-807-2381-623.</a:t>
            </a:r>
          </a:p>
          <a:p>
            <a:r>
              <a:rPr lang="cs-CZ" sz="1800" dirty="0">
                <a:latin typeface="+mj-lt"/>
                <a:hlinkClick r:id="rId4"/>
              </a:rPr>
              <a:t>https://web.archive.org/web/20070715082016/http://www.rozumetmediim.cz/slovnicek/slovnicek/infotainment.pdf</a:t>
            </a:r>
            <a:r>
              <a:rPr lang="cs-CZ" sz="1800" dirty="0">
                <a:latin typeface="+mj-lt"/>
              </a:rPr>
              <a:t> </a:t>
            </a:r>
          </a:p>
          <a:p>
            <a:r>
              <a:rPr lang="cs-CZ" sz="1800" dirty="0">
                <a:latin typeface="+mj-lt"/>
                <a:hlinkClick r:id="rId5"/>
              </a:rPr>
              <a:t>https://www.mediaguru.cz/slovnik-a-mediatypy/slovnik/klicova-slova/infotainment/</a:t>
            </a:r>
            <a:endParaRPr lang="cs-CZ" sz="1800" dirty="0">
              <a:latin typeface="+mj-lt"/>
            </a:endParaRPr>
          </a:p>
          <a:p>
            <a:r>
              <a:rPr lang="cs-CZ" sz="1800" dirty="0">
                <a:latin typeface="+mj-lt"/>
              </a:rPr>
              <a:t>POSPÍŠIL, Jan a Lucie S. ZÁVODNÁ. </a:t>
            </a:r>
            <a:r>
              <a:rPr lang="cs-CZ" sz="1800" i="1" dirty="0">
                <a:latin typeface="+mj-lt"/>
              </a:rPr>
              <a:t>Mediální výchova - Metodika</a:t>
            </a:r>
            <a:r>
              <a:rPr lang="cs-CZ" sz="1800" dirty="0">
                <a:latin typeface="+mj-lt"/>
              </a:rPr>
              <a:t>. Praha: </a:t>
            </a:r>
            <a:r>
              <a:rPr lang="cs-CZ" sz="1800" dirty="0" err="1">
                <a:latin typeface="+mj-lt"/>
              </a:rPr>
              <a:t>Computer</a:t>
            </a:r>
            <a:r>
              <a:rPr lang="cs-CZ" sz="1800" dirty="0">
                <a:latin typeface="+mj-lt"/>
              </a:rPr>
              <a:t> Media, 2011. ISBN 978-80-7402-040-7.</a:t>
            </a:r>
          </a:p>
          <a:p>
            <a:r>
              <a:rPr lang="cs-CZ" sz="1800" dirty="0">
                <a:latin typeface="+mj-lt"/>
              </a:rPr>
              <a:t>STRCULOVÁ, Vladimíra, </a:t>
            </a:r>
            <a:r>
              <a:rPr lang="cs-CZ" sz="1800" dirty="0" err="1">
                <a:latin typeface="+mj-lt"/>
              </a:rPr>
              <a:t>ed</a:t>
            </a:r>
            <a:r>
              <a:rPr lang="cs-CZ" sz="1800" dirty="0">
                <a:latin typeface="+mj-lt"/>
              </a:rPr>
              <a:t>. </a:t>
            </a:r>
            <a:r>
              <a:rPr lang="cs-CZ" sz="1800" i="1" dirty="0">
                <a:latin typeface="+mj-lt"/>
              </a:rPr>
              <a:t>Mediální výchova: [praktické náměty pro výuku na 1. stupni ZŠ</a:t>
            </a:r>
            <a:r>
              <a:rPr lang="cs-CZ" sz="1800" dirty="0">
                <a:latin typeface="+mj-lt"/>
              </a:rPr>
              <a:t>. Praha: Raabe, c2011. Dobrá škola. ISBN 978-80-86307-74-9.</a:t>
            </a:r>
          </a:p>
          <a:p>
            <a:endParaRPr lang="cs-CZ" sz="1700" dirty="0">
              <a:latin typeface="+mj-lt"/>
            </a:endParaRPr>
          </a:p>
          <a:p>
            <a:pPr marL="0" indent="0">
              <a:buNone/>
            </a:pPr>
            <a:endParaRPr lang="cs-CZ" dirty="0" smtClean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17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7619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517232"/>
            <a:ext cx="3630619" cy="95630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438" y="5586056"/>
            <a:ext cx="1373547" cy="685943"/>
          </a:xfrm>
          <a:prstGeom prst="rect">
            <a:avLst/>
          </a:prstGeom>
        </p:spPr>
      </p:pic>
      <p:cxnSp>
        <p:nvCxnSpPr>
          <p:cNvPr id="8" name="Přímá spojnice 7"/>
          <p:cNvCxnSpPr/>
          <p:nvPr/>
        </p:nvCxnSpPr>
        <p:spPr>
          <a:xfrm>
            <a:off x="617211" y="6468310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Přímá spojnice 8"/>
          <p:cNvCxnSpPr/>
          <p:nvPr/>
        </p:nvCxnSpPr>
        <p:spPr>
          <a:xfrm>
            <a:off x="617211" y="5445224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ovéPole 9"/>
          <p:cNvSpPr txBox="1"/>
          <p:nvPr/>
        </p:nvSpPr>
        <p:spPr>
          <a:xfrm>
            <a:off x="582931" y="4221088"/>
            <a:ext cx="4973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MÍT SVĚT PŘEČTENÝ</a:t>
            </a:r>
          </a:p>
          <a:p>
            <a:r>
              <a:rPr lang="cs-CZ" dirty="0">
                <a:latin typeface="+mj-lt"/>
              </a:rPr>
              <a:t>aneb spolupráce knihoven a škol v Ústeckém kraji.</a:t>
            </a:r>
          </a:p>
          <a:p>
            <a:r>
              <a:rPr lang="cs-CZ" dirty="0" err="1">
                <a:latin typeface="+mj-lt"/>
              </a:rPr>
              <a:t>Reg</a:t>
            </a:r>
            <a:r>
              <a:rPr lang="cs-CZ" dirty="0">
                <a:latin typeface="+mj-lt"/>
              </a:rPr>
              <a:t>. č. CZ.02.3.68/0.0/0.0./16_03/0008225</a:t>
            </a:r>
          </a:p>
        </p:txBody>
      </p:sp>
    </p:spTree>
    <p:extLst>
      <p:ext uri="{BB962C8B-B14F-4D97-AF65-F5344CB8AC3E}">
        <p14:creationId xmlns:p14="http://schemas.microsoft.com/office/powerpoint/2010/main" val="1688407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PUBLICISTICKÁ REPORTÁŽ, </a:t>
            </a:r>
            <a:br>
              <a:rPr lang="cs-CZ" b="1" dirty="0" smtClean="0">
                <a:latin typeface="+mn-lt"/>
              </a:rPr>
            </a:br>
            <a:r>
              <a:rPr lang="cs-CZ" b="1" dirty="0" smtClean="0">
                <a:latin typeface="+mn-lt"/>
              </a:rPr>
              <a:t>TV ZPRAVODAJSTVÍ</a:t>
            </a:r>
            <a:endParaRPr lang="cs-CZ" b="1" dirty="0">
              <a:latin typeface="+mn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2</a:t>
            </a:fld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652529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součástí publicistické relace v </a:t>
            </a:r>
            <a:r>
              <a:rPr lang="cs-CZ" b="1" dirty="0" smtClean="0"/>
              <a:t>TV 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467544" y="2560446"/>
            <a:ext cx="8208912" cy="2744250"/>
          </a:xfrm>
          <a:prstGeom prst="rect">
            <a:avLst/>
          </a:prstGeom>
          <a:solidFill>
            <a:schemeClr val="bg1">
              <a:lumMod val="75000"/>
              <a:alpha val="25000"/>
            </a:schemeClr>
          </a:solidFill>
        </p:spPr>
        <p:txBody>
          <a:bodyPr wrap="square" lIns="288000" rtlCol="0" anchor="ctr">
            <a:noAutofit/>
          </a:bodyPr>
          <a:lstStyle/>
          <a:p>
            <a:r>
              <a:rPr lang="cs-CZ" sz="2800" b="1" dirty="0"/>
              <a:t>u nás například: </a:t>
            </a:r>
          </a:p>
          <a:p>
            <a:r>
              <a:rPr lang="cs-CZ" sz="2800" dirty="0">
                <a:latin typeface="+mj-lt"/>
              </a:rPr>
              <a:t>Černé ovce </a:t>
            </a:r>
            <a:r>
              <a:rPr lang="cs-CZ" sz="2800" dirty="0" smtClean="0">
                <a:latin typeface="+mj-lt"/>
              </a:rPr>
              <a:t>ČT1 </a:t>
            </a:r>
            <a:endParaRPr lang="cs-CZ" sz="2800" dirty="0">
              <a:latin typeface="+mj-lt"/>
            </a:endParaRPr>
          </a:p>
          <a:p>
            <a:r>
              <a:rPr lang="cs-CZ" sz="2800" dirty="0">
                <a:latin typeface="+mj-lt"/>
              </a:rPr>
              <a:t>Reportéři </a:t>
            </a:r>
            <a:r>
              <a:rPr lang="cs-CZ" sz="2800" dirty="0" smtClean="0">
                <a:latin typeface="+mj-lt"/>
              </a:rPr>
              <a:t>ČT </a:t>
            </a:r>
            <a:endParaRPr lang="cs-CZ" sz="2800" dirty="0">
              <a:latin typeface="+mj-lt"/>
            </a:endParaRPr>
          </a:p>
          <a:p>
            <a:r>
              <a:rPr lang="cs-CZ" sz="2800" dirty="0">
                <a:latin typeface="+mj-lt"/>
              </a:rPr>
              <a:t>Reportéři </a:t>
            </a:r>
            <a:r>
              <a:rPr lang="cs-CZ" sz="2800" dirty="0" smtClean="0">
                <a:latin typeface="+mj-lt"/>
              </a:rPr>
              <a:t>Seznamu </a:t>
            </a:r>
            <a:endParaRPr lang="cs-CZ" sz="2800" dirty="0">
              <a:latin typeface="+mj-lt"/>
            </a:endParaRPr>
          </a:p>
          <a:p>
            <a:r>
              <a:rPr lang="cs-CZ" sz="2800" i="1" dirty="0">
                <a:latin typeface="+mj-lt"/>
              </a:rPr>
              <a:t>?TV </a:t>
            </a:r>
            <a:r>
              <a:rPr lang="cs-CZ" sz="2800" i="1" dirty="0" smtClean="0">
                <a:latin typeface="+mj-lt"/>
              </a:rPr>
              <a:t>Barrandov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377826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REPORTÁŽNÍ VSTUP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Časová výroba publicistické reportáže závisí na periodicitě relace, ve které je odvysílána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(</a:t>
            </a:r>
            <a:r>
              <a:rPr lang="cs-CZ" dirty="0">
                <a:latin typeface="+mj-lt"/>
              </a:rPr>
              <a:t>obvykle je to 1 týden). </a:t>
            </a:r>
          </a:p>
          <a:p>
            <a:r>
              <a:rPr lang="cs-CZ" dirty="0">
                <a:latin typeface="+mj-lt"/>
              </a:rPr>
              <a:t>Princip výroby je stejný jako u reportáže zpravodajské (námět, natáčení, střih, vysílání). </a:t>
            </a:r>
          </a:p>
          <a:p>
            <a:r>
              <a:rPr lang="cs-CZ" dirty="0" smtClean="0">
                <a:latin typeface="+mj-lt"/>
              </a:rPr>
              <a:t>Délka/stopáž je velmi </a:t>
            </a:r>
            <a:r>
              <a:rPr lang="cs-CZ" dirty="0">
                <a:latin typeface="+mj-lt"/>
              </a:rPr>
              <a:t>pohyblivá, </a:t>
            </a:r>
            <a:r>
              <a:rPr lang="cs-CZ" b="1" dirty="0"/>
              <a:t>od 5 do 20 minut. 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3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92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8983911" cy="1772816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atin typeface="+mn-lt"/>
              </a:rPr>
              <a:t>INFOTAINMENT</a:t>
            </a:r>
            <a:endParaRPr lang="cs-CZ" sz="3100" b="1" dirty="0">
              <a:latin typeface="+mn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4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Zástupný symbol pro obsah 2"/>
          <p:cNvSpPr>
            <a:spLocks noGrp="1"/>
          </p:cNvSpPr>
          <p:nvPr>
            <p:ph idx="1"/>
          </p:nvPr>
        </p:nvSpPr>
        <p:spPr>
          <a:xfrm>
            <a:off x="412625" y="3717032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 smtClean="0">
                <a:latin typeface="+mj-lt"/>
              </a:rPr>
              <a:t>Jedná </a:t>
            </a:r>
            <a:r>
              <a:rPr lang="cs-CZ" dirty="0">
                <a:latin typeface="+mj-lt"/>
              </a:rPr>
              <a:t>se o spojení a propojení informací a zábavy. </a:t>
            </a:r>
          </a:p>
          <a:p>
            <a:r>
              <a:rPr lang="cs-CZ" dirty="0">
                <a:latin typeface="+mj-lt"/>
              </a:rPr>
              <a:t>Většinou má za cíl vybudit </a:t>
            </a:r>
            <a:r>
              <a:rPr lang="cs-CZ" b="1" dirty="0"/>
              <a:t>emoce</a:t>
            </a:r>
            <a:r>
              <a:rPr lang="cs-CZ" dirty="0">
                <a:latin typeface="+mj-lt"/>
              </a:rPr>
              <a:t>: úžas, překvapení, </a:t>
            </a:r>
            <a:r>
              <a:rPr lang="cs-CZ" dirty="0" err="1">
                <a:latin typeface="+mj-lt"/>
              </a:rPr>
              <a:t>zhrození</a:t>
            </a:r>
            <a:r>
              <a:rPr lang="cs-CZ" dirty="0">
                <a:latin typeface="+mj-lt"/>
              </a:rPr>
              <a:t> se, potěšení, nadšení, rozněžnění se (například nad zvířátky). </a:t>
            </a:r>
          </a:p>
          <a:p>
            <a:r>
              <a:rPr lang="cs-CZ" dirty="0">
                <a:latin typeface="+mj-lt"/>
              </a:rPr>
              <a:t>Většinou bulvární média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467544" y="1798294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/>
              <a:t>složenina dvou anglických </a:t>
            </a:r>
            <a:r>
              <a:rPr lang="cs-CZ" sz="2800" b="1" dirty="0" smtClean="0"/>
              <a:t>slov:</a:t>
            </a:r>
            <a:endParaRPr lang="cs-CZ" sz="28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539552" y="2383068"/>
            <a:ext cx="8064896" cy="1018548"/>
          </a:xfrm>
          <a:prstGeom prst="rect">
            <a:avLst/>
          </a:prstGeom>
          <a:solidFill>
            <a:schemeClr val="bg1">
              <a:lumMod val="65000"/>
              <a:alpha val="25000"/>
            </a:schemeClr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cs-CZ" sz="2800" b="1" dirty="0" err="1" smtClean="0">
                <a:solidFill>
                  <a:srgbClr val="C00000"/>
                </a:solidFill>
              </a:rPr>
              <a:t>information</a:t>
            </a:r>
            <a:r>
              <a:rPr lang="cs-CZ" sz="2800" b="1" dirty="0" smtClean="0"/>
              <a:t> </a:t>
            </a:r>
            <a:r>
              <a:rPr lang="cs-CZ" sz="2800" b="1" dirty="0"/>
              <a:t>+ </a:t>
            </a:r>
            <a:r>
              <a:rPr lang="cs-CZ" sz="2800" b="1" dirty="0" err="1" smtClean="0">
                <a:solidFill>
                  <a:srgbClr val="C00000"/>
                </a:solidFill>
              </a:rPr>
              <a:t>entertainment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114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KDE SE VZAL INFOTAINMENT?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Nástup </a:t>
            </a:r>
            <a:r>
              <a:rPr lang="cs-CZ" dirty="0" err="1">
                <a:latin typeface="+mj-lt"/>
              </a:rPr>
              <a:t>infotainmentu</a:t>
            </a:r>
            <a:r>
              <a:rPr lang="cs-CZ" dirty="0">
                <a:latin typeface="+mj-lt"/>
              </a:rPr>
              <a:t> v televizním zpravodajství je v českých televizích spjat se zahájením komerčního vysílání, konkrétně TV Nova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(</a:t>
            </a:r>
            <a:r>
              <a:rPr lang="cs-CZ" dirty="0">
                <a:latin typeface="+mj-lt"/>
              </a:rPr>
              <a:t>viz zpráva o zvířátku na závěr). </a:t>
            </a:r>
          </a:p>
          <a:p>
            <a:r>
              <a:rPr lang="cs-CZ" dirty="0">
                <a:latin typeface="+mj-lt"/>
              </a:rPr>
              <a:t>Původ </a:t>
            </a:r>
            <a:r>
              <a:rPr lang="cs-CZ" dirty="0" err="1">
                <a:latin typeface="+mj-lt"/>
              </a:rPr>
              <a:t>infotainmentu</a:t>
            </a:r>
            <a:r>
              <a:rPr lang="cs-CZ" dirty="0">
                <a:latin typeface="+mj-lt"/>
              </a:rPr>
              <a:t> sahá na konec 20. století do USA a do doby rozvoje kabelového TV vysílání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5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792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PATŘÍ INFOTAINMENT </a:t>
            </a:r>
            <a:br>
              <a:rPr lang="cs-CZ" b="1" dirty="0" smtClean="0">
                <a:latin typeface="+mn-lt"/>
              </a:rPr>
            </a:br>
            <a:r>
              <a:rPr lang="cs-CZ" b="1" dirty="0" smtClean="0">
                <a:latin typeface="+mn-lt"/>
              </a:rPr>
              <a:t>DO ŽURNALISTIKY?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nepanuje shoda </a:t>
            </a:r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r>
              <a:rPr lang="cs-CZ" b="1" dirty="0">
                <a:solidFill>
                  <a:srgbClr val="C00000"/>
                </a:solidFill>
              </a:rPr>
              <a:t>NE</a:t>
            </a:r>
            <a:r>
              <a:rPr lang="cs-CZ" dirty="0">
                <a:latin typeface="+mj-lt"/>
              </a:rPr>
              <a:t> = žurnalismus je omezen pouze na přinášení </a:t>
            </a:r>
            <a:r>
              <a:rPr lang="cs-CZ" b="1" dirty="0"/>
              <a:t>vážných a relevantních témat, „tzv. hard </a:t>
            </a:r>
            <a:r>
              <a:rPr lang="cs-CZ" b="1" dirty="0" err="1"/>
              <a:t>news</a:t>
            </a:r>
            <a:r>
              <a:rPr lang="cs-CZ" b="1" dirty="0"/>
              <a:t>“ </a:t>
            </a:r>
            <a:r>
              <a:rPr lang="cs-CZ" b="1" dirty="0">
                <a:latin typeface="+mj-lt"/>
              </a:rPr>
              <a:t>-</a:t>
            </a:r>
            <a:r>
              <a:rPr lang="cs-CZ" dirty="0">
                <a:latin typeface="+mj-lt"/>
              </a:rPr>
              <a:t> dodržení standardu žurnalismu je na zpravodajci </a:t>
            </a:r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r>
              <a:rPr lang="cs-CZ" b="1" dirty="0">
                <a:solidFill>
                  <a:srgbClr val="C00000"/>
                </a:solidFill>
              </a:rPr>
              <a:t>ANO</a:t>
            </a:r>
            <a:r>
              <a:rPr lang="cs-CZ" dirty="0">
                <a:latin typeface="+mj-lt"/>
              </a:rPr>
              <a:t> = do žurnalismu by se dalo zařadit jejich </a:t>
            </a:r>
            <a:r>
              <a:rPr lang="cs-CZ" b="1" dirty="0"/>
              <a:t>komentování, tzv. „soft </a:t>
            </a:r>
            <a:r>
              <a:rPr lang="cs-CZ" b="1" dirty="0" err="1"/>
              <a:t>news</a:t>
            </a:r>
            <a:r>
              <a:rPr lang="cs-CZ" b="1" dirty="0"/>
              <a:t>“ a též </a:t>
            </a:r>
            <a:r>
              <a:rPr lang="cs-CZ" b="1" dirty="0" err="1"/>
              <a:t>infotainment</a:t>
            </a:r>
            <a:r>
              <a:rPr lang="cs-CZ" b="1" dirty="0"/>
              <a:t>.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6</a:t>
            </a:fld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595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sz="2800" dirty="0"/>
              <a:t>následuje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b="1" dirty="0" smtClean="0">
                <a:latin typeface="+mn-lt"/>
              </a:rPr>
              <a:t>VLASTNÍ PRÁCE S KAMEROU</a:t>
            </a:r>
            <a:endParaRPr lang="cs-CZ" b="1" dirty="0">
              <a:latin typeface="+mn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7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83" y="1995136"/>
            <a:ext cx="5911362" cy="394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16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KAMERA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479855" cy="1962589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Přečíst si návod ke konkrétnímu přístroji není na škodu.</a:t>
            </a:r>
          </a:p>
          <a:p>
            <a:r>
              <a:rPr lang="cs-CZ" dirty="0">
                <a:latin typeface="+mj-lt"/>
              </a:rPr>
              <a:t>Zkontrolovat funkčnost, nabité baterie atd.</a:t>
            </a:r>
          </a:p>
          <a:p>
            <a:endParaRPr lang="cs-CZ" sz="1400" dirty="0" smtClean="0">
              <a:latin typeface="+mj-lt"/>
            </a:endParaRPr>
          </a:p>
          <a:p>
            <a:endParaRPr lang="cs-CZ" sz="1400" dirty="0">
              <a:latin typeface="+mj-lt"/>
            </a:endParaRPr>
          </a:p>
          <a:p>
            <a:endParaRPr lang="cs-CZ" sz="1400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8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02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TYPY KAMER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551863" cy="4739759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b="1" dirty="0"/>
              <a:t>Videokamera </a:t>
            </a:r>
            <a:r>
              <a:rPr lang="cs-CZ" dirty="0">
                <a:latin typeface="+mj-lt"/>
              </a:rPr>
              <a:t>– vysoká cena, mnoho funkcí, dobrý výkon</a:t>
            </a:r>
          </a:p>
          <a:p>
            <a:r>
              <a:rPr lang="cs-CZ" b="1" dirty="0"/>
              <a:t>Fotoaparát</a:t>
            </a:r>
            <a:r>
              <a:rPr lang="cs-CZ" dirty="0">
                <a:latin typeface="+mj-lt"/>
              </a:rPr>
              <a:t> – též fotoaparáty umožnují nahrávání videa, experimentování</a:t>
            </a:r>
          </a:p>
          <a:p>
            <a:r>
              <a:rPr lang="cs-CZ" b="1" dirty="0"/>
              <a:t>Mobil, tablet </a:t>
            </a:r>
            <a:r>
              <a:rPr lang="cs-CZ" dirty="0">
                <a:latin typeface="+mj-lt"/>
              </a:rPr>
              <a:t>– náročnější obsluha, stabilita,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výhoda </a:t>
            </a:r>
            <a:r>
              <a:rPr lang="cs-CZ" dirty="0">
                <a:latin typeface="+mj-lt"/>
              </a:rPr>
              <a:t>ceny x kvalita záznamu</a:t>
            </a:r>
          </a:p>
          <a:p>
            <a:r>
              <a:rPr lang="cs-CZ" b="1" dirty="0"/>
              <a:t>Webkamera</a:t>
            </a:r>
            <a:r>
              <a:rPr lang="cs-CZ" dirty="0">
                <a:latin typeface="+mj-lt"/>
              </a:rPr>
              <a:t> – laciné kamery připojené k počítači, nebo je jeho součástí, sporná kvalita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9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331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853</TotalTime>
  <Words>742</Words>
  <Application>Microsoft Office PowerPoint</Application>
  <PresentationFormat>Předvádění na obrazovce (4:3)</PresentationFormat>
  <Paragraphs>190</Paragraphs>
  <Slides>18</Slides>
  <Notes>17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Motiv Office</vt:lpstr>
      <vt:lpstr>TELEVIZE Televizní reportáž  a práce s kamerou</vt:lpstr>
      <vt:lpstr>PUBLICISTICKÁ REPORTÁŽ,  TV ZPRAVODAJSTVÍ</vt:lpstr>
      <vt:lpstr>REPORTÁŽNÍ VSTUP</vt:lpstr>
      <vt:lpstr>INFOTAINMENT</vt:lpstr>
      <vt:lpstr>KDE SE VZAL INFOTAINMENT?</vt:lpstr>
      <vt:lpstr>PATŘÍ INFOTAINMENT  DO ŽURNALISTIKY?</vt:lpstr>
      <vt:lpstr>následuje  VLASTNÍ PRÁCE S KAMEROU</vt:lpstr>
      <vt:lpstr>KAMERA</vt:lpstr>
      <vt:lpstr>TYPY KAMER</vt:lpstr>
      <vt:lpstr>ZÁKLADNÍ POJMY  Při práci s kamerou</vt:lpstr>
      <vt:lpstr>NATÁČENÍ</vt:lpstr>
      <vt:lpstr>SCÉNÁŘ</vt:lpstr>
      <vt:lpstr>MOBILNÍ TELEFON</vt:lpstr>
      <vt:lpstr>MOBIL?</vt:lpstr>
      <vt:lpstr>SVĚTLO, STÍN…</vt:lpstr>
      <vt:lpstr>STŘIH</vt:lpstr>
      <vt:lpstr>ZDROJE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Zpráva a zpravodajství</dc:title>
  <dc:creator>Lucie Marková</dc:creator>
  <cp:lastModifiedBy>Stanislava Palečková</cp:lastModifiedBy>
  <cp:revision>67</cp:revision>
  <dcterms:created xsi:type="dcterms:W3CDTF">2018-12-12T19:10:22Z</dcterms:created>
  <dcterms:modified xsi:type="dcterms:W3CDTF">2020-04-14T08:28:21Z</dcterms:modified>
</cp:coreProperties>
</file>