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24"/>
  </p:notesMasterIdLst>
  <p:sldIdLst>
    <p:sldId id="256" r:id="rId2"/>
    <p:sldId id="269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81" r:id="rId22"/>
    <p:sldId id="282" r:id="rId2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14. 4. 2020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860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7419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6634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004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87539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985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94600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17920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1740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5023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66055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586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7728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701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2699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9109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9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984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14. 4. 2020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14. 4. 2020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14. 4. 2020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DF2ttVwNaQ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ribehrozhlasu.cz/odhaleni-89+1/kde-se-vzaly-stanice/273329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udacity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ny.cz/electronics/support/understanding-digital-audio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2HqFSBo8jE&amp;t=42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Ps1c1C6GVkA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.microsoft.com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udacity.com/" TargetMode="External"/><Relationship Id="rId5" Type="http://schemas.openxmlformats.org/officeDocument/2006/relationships/hyperlink" Target="https://www.sony.cz/electronics/support/understanding-digital-audio" TargetMode="External"/><Relationship Id="rId4" Type="http://schemas.openxmlformats.org/officeDocument/2006/relationships/hyperlink" Target="https://www.rozhlas.cz/informace/portal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temata.rozhlas.cz/historie-rozhlasu-v-kostce-7983541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behrozhlasu.cz/jak-se-dela-vysilani/tere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behrozhlasu.cz/jak-se-dela-vysilani/newsroo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704856" cy="1584176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 smtClean="0">
                <a:latin typeface="+mn-lt"/>
              </a:rPr>
              <a:t>ÚVOD – ROZHLASOVÁ ŽURNALISTIKA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>
                <a:latin typeface="+mj-lt"/>
              </a:rPr>
              <a:t>Zvuková média – tvorba rozhlasové reportáže, </a:t>
            </a:r>
            <a:r>
              <a:rPr lang="cs-CZ" sz="2800" dirty="0" smtClean="0">
                <a:latin typeface="+mj-lt"/>
              </a:rPr>
              <a:t/>
            </a:r>
            <a:br>
              <a:rPr lang="cs-CZ" sz="2800" dirty="0" smtClean="0">
                <a:latin typeface="+mj-lt"/>
              </a:rPr>
            </a:br>
            <a:r>
              <a:rPr lang="cs-CZ" sz="2800" dirty="0" smtClean="0">
                <a:latin typeface="+mj-lt"/>
              </a:rPr>
              <a:t>práce </a:t>
            </a:r>
            <a:r>
              <a:rPr lang="cs-CZ" sz="2800" dirty="0">
                <a:latin typeface="+mj-lt"/>
              </a:rPr>
              <a:t>s hlasem</a:t>
            </a: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ZÁKLADNÍMI METODAMI TVORBY REPORTÁŽE JSOU: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cs-CZ" dirty="0">
                <a:latin typeface="+mj-lt"/>
              </a:rPr>
              <a:t>pozorování</a:t>
            </a:r>
          </a:p>
          <a:p>
            <a:pPr lvl="0"/>
            <a:r>
              <a:rPr lang="cs-CZ" dirty="0">
                <a:latin typeface="+mj-lt"/>
              </a:rPr>
              <a:t>přímá účast</a:t>
            </a:r>
          </a:p>
          <a:p>
            <a:pPr lvl="0"/>
            <a:r>
              <a:rPr lang="cs-CZ" dirty="0">
                <a:latin typeface="+mj-lt"/>
              </a:rPr>
              <a:t>sběr faktů</a:t>
            </a:r>
          </a:p>
          <a:p>
            <a:pPr lvl="0"/>
            <a:r>
              <a:rPr lang="cs-CZ" dirty="0">
                <a:latin typeface="+mj-lt"/>
              </a:rPr>
              <a:t>konfrontace pohledů</a:t>
            </a:r>
          </a:p>
          <a:p>
            <a:pPr marL="0" indent="0">
              <a:buNone/>
            </a:pPr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435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407847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ZVLÁŠTNOSTI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ROZHLASOVÉHO POŘADU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Samostatnost a uzavřenost vůči ostatním částem rozhlasového programu. (co vše se může objevit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ve </a:t>
            </a:r>
            <a:r>
              <a:rPr lang="cs-CZ" dirty="0">
                <a:latin typeface="+mj-lt"/>
              </a:rPr>
              <a:t>schématu rozhlasového programu?)</a:t>
            </a:r>
          </a:p>
          <a:p>
            <a:r>
              <a:rPr lang="cs-CZ" dirty="0">
                <a:latin typeface="+mj-lt"/>
              </a:rPr>
              <a:t>Bývají odděleny slovně (uvítání a rozloučení), hudební skladbou či akusticky (gong</a:t>
            </a:r>
            <a:r>
              <a:rPr lang="cs-CZ" dirty="0" smtClean="0">
                <a:latin typeface="+mj-lt"/>
              </a:rPr>
              <a:t>,) </a:t>
            </a:r>
            <a:r>
              <a:rPr lang="cs-CZ" dirty="0">
                <a:latin typeface="+mj-lt"/>
              </a:rPr>
              <a:t>nebo skladebně</a:t>
            </a:r>
            <a:r>
              <a:rPr lang="cs-CZ" dirty="0" smtClean="0">
                <a:latin typeface="+mj-lt"/>
              </a:rPr>
              <a:t>.</a:t>
            </a:r>
          </a:p>
          <a:p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Periodicita a </a:t>
            </a:r>
            <a:r>
              <a:rPr lang="cs-CZ" dirty="0" smtClean="0">
                <a:latin typeface="+mj-lt"/>
              </a:rPr>
              <a:t>pravidelnost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11</a:t>
            </a:fld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755576" y="5085184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</a:t>
            </a:r>
            <a:r>
              <a:rPr lang="cs-CZ" b="1" spc="300" dirty="0" smtClean="0">
                <a:hlinkClick r:id="rId3"/>
              </a:rPr>
              <a:t>UKÁZKA</a:t>
            </a:r>
            <a:endParaRPr lang="cs-CZ" b="1" spc="3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755576" y="4047050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</a:t>
            </a:r>
            <a:r>
              <a:rPr lang="cs-CZ" b="1" spc="300" dirty="0" smtClean="0">
                <a:hlinkClick r:id="rId4"/>
              </a:rPr>
              <a:t>ZNĚLKA</a:t>
            </a:r>
            <a:endParaRPr lang="cs-CZ" b="1" spc="300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049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PRIME TIME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26933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Co to asi je?</a:t>
            </a:r>
          </a:p>
          <a:p>
            <a:r>
              <a:rPr lang="cs-CZ" dirty="0">
                <a:latin typeface="+mj-lt"/>
              </a:rPr>
              <a:t>Cíl pro tvůrce - časový úsek, který je charakterizován </a:t>
            </a:r>
            <a:r>
              <a:rPr lang="cs-CZ" b="1" dirty="0"/>
              <a:t>nejvyšší sledovaností, také hlavní vysílací čas</a:t>
            </a:r>
            <a:r>
              <a:rPr lang="cs-CZ" dirty="0"/>
              <a:t> </a:t>
            </a:r>
          </a:p>
          <a:p>
            <a:r>
              <a:rPr lang="cs-CZ" dirty="0">
                <a:latin typeface="+mj-lt"/>
              </a:rPr>
              <a:t>V rozhlase: 7.00 – 10.00 a 13.00 – 15.00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12</a:t>
            </a:fld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783320"/>
            <a:ext cx="2118393" cy="21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812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HUDBA A REPORTÁŽ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26933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Původně byla hudba do reportáže začleňována kvůli nedostatku zvukového materiálu, spolu s ní byly využívány i scénky či recitace. </a:t>
            </a:r>
          </a:p>
          <a:p>
            <a:r>
              <a:rPr lang="cs-CZ" dirty="0">
                <a:latin typeface="+mj-lt"/>
              </a:rPr>
              <a:t>Využívaná spíše z praktických než z estetických důvodů, např. pokud bylo zapotřebí přemístit techniku nebo pokud musel reportér přecházet mezi stanovišti.</a:t>
            </a:r>
          </a:p>
          <a:p>
            <a:r>
              <a:rPr lang="cs-CZ" dirty="0">
                <a:latin typeface="+mj-lt"/>
              </a:rPr>
              <a:t>Hudba je vkládána, aby mohl posluchač snáze udržet pozornost při slovu mluveném.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64166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HLAS REDAKTORA</a:t>
            </a:r>
            <a:br>
              <a:rPr lang="cs-CZ" b="1" dirty="0" smtClean="0">
                <a:latin typeface="+mn-lt"/>
              </a:rPr>
            </a:br>
            <a:r>
              <a:rPr lang="cs-CZ" sz="2800" b="1" dirty="0" smtClean="0"/>
              <a:t>Pracovní nástroj</a:t>
            </a:r>
            <a:endParaRPr lang="cs-CZ" sz="2800" b="1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26933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Správné dýchání</a:t>
            </a:r>
          </a:p>
          <a:p>
            <a:r>
              <a:rPr lang="cs-CZ" dirty="0">
                <a:latin typeface="+mj-lt"/>
              </a:rPr>
              <a:t>Zřetelná výslovnost – uvolnit mluvidla (jazykolamy, říkanky)</a:t>
            </a:r>
          </a:p>
          <a:p>
            <a:r>
              <a:rPr lang="cs-CZ" dirty="0">
                <a:latin typeface="+mj-lt"/>
              </a:rPr>
              <a:t>Pauza, pomlka</a:t>
            </a:r>
          </a:p>
          <a:p>
            <a:r>
              <a:rPr lang="cs-CZ" dirty="0">
                <a:latin typeface="+mj-lt"/>
              </a:rPr>
              <a:t>Důraz a dynamika hlasu</a:t>
            </a:r>
          </a:p>
          <a:p>
            <a:r>
              <a:rPr lang="cs-CZ" dirty="0">
                <a:latin typeface="+mj-lt"/>
              </a:rPr>
              <a:t>Modulace hlasu (samet)</a:t>
            </a:r>
          </a:p>
          <a:p>
            <a:r>
              <a:rPr lang="cs-CZ" dirty="0">
                <a:latin typeface="+mj-lt"/>
              </a:rPr>
              <a:t>Křik je zbytečný! Vždy mluví jeden!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0644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569871" y="2646712"/>
            <a:ext cx="80851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15</a:t>
            </a:fld>
            <a:endParaRPr lang="cs-CZ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539552" y="440055"/>
            <a:ext cx="8124101" cy="119931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1600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 smtClean="0">
                <a:latin typeface="+mj-lt"/>
              </a:rPr>
              <a:t>Roztřiďte podle svého názoru znaky psaného a mluveného projevu – diskutujte o svých rozhodnutích – řešení </a:t>
            </a:r>
            <a:r>
              <a:rPr lang="cs-CZ" dirty="0" smtClean="0">
                <a:latin typeface="+mj-lt"/>
              </a:rPr>
              <a:t>→</a:t>
            </a:r>
            <a:endParaRPr lang="cs-CZ" b="1" i="1" dirty="0" smtClean="0"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517957" y="286274"/>
            <a:ext cx="1531649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432375" y="1763101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PSANÝ</a:t>
            </a:r>
            <a:endParaRPr lang="cs-CZ" sz="4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699910" y="1763101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MLUVEN</a:t>
            </a:r>
            <a:r>
              <a:rPr lang="cs-CZ" sz="4400" b="1" dirty="0" smtClean="0"/>
              <a:t>Ý</a:t>
            </a:r>
            <a:endParaRPr lang="cs-CZ" sz="4400" b="1" dirty="0"/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6043366" y="3968237"/>
            <a:ext cx="1048914" cy="5332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</a:pPr>
            <a:r>
              <a:rPr lang="cs-CZ" sz="1400" dirty="0"/>
              <a:t>Připravený, promyšlený</a:t>
            </a:r>
          </a:p>
        </p:txBody>
      </p:sp>
      <p:sp>
        <p:nvSpPr>
          <p:cNvPr id="20" name="Zástupný symbol pro obsah 2"/>
          <p:cNvSpPr txBox="1">
            <a:spLocks/>
          </p:cNvSpPr>
          <p:nvPr/>
        </p:nvSpPr>
        <p:spPr>
          <a:xfrm>
            <a:off x="4873487" y="2894769"/>
            <a:ext cx="1336946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Spontánní, </a:t>
            </a:r>
            <a:r>
              <a:rPr lang="cs-CZ" sz="1400" dirty="0" smtClean="0"/>
              <a:t>kontaktní</a:t>
            </a:r>
            <a:r>
              <a:rPr lang="cs-CZ" sz="1400" dirty="0"/>
              <a:t>,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i </a:t>
            </a:r>
            <a:r>
              <a:rPr lang="cs-CZ" sz="1400" dirty="0"/>
              <a:t>když je připravený</a:t>
            </a:r>
          </a:p>
        </p:txBody>
      </p:sp>
      <p:sp>
        <p:nvSpPr>
          <p:cNvPr id="21" name="Zástupný symbol pro obsah 2"/>
          <p:cNvSpPr txBox="1">
            <a:spLocks/>
          </p:cNvSpPr>
          <p:nvPr/>
        </p:nvSpPr>
        <p:spPr>
          <a:xfrm>
            <a:off x="3851107" y="4849024"/>
            <a:ext cx="1715817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 err="1"/>
              <a:t>Emotikony</a:t>
            </a:r>
            <a:r>
              <a:rPr lang="cs-CZ" sz="1400" dirty="0"/>
              <a:t> nejsou slohově neutrální – nepatří do oficiálních či úředních textů</a:t>
            </a:r>
          </a:p>
        </p:txBody>
      </p:sp>
      <p:sp>
        <p:nvSpPr>
          <p:cNvPr id="22" name="Zástupný symbol pro obsah 2"/>
          <p:cNvSpPr txBox="1">
            <a:spLocks/>
          </p:cNvSpPr>
          <p:nvPr/>
        </p:nvSpPr>
        <p:spPr>
          <a:xfrm>
            <a:off x="1616936" y="3959591"/>
            <a:ext cx="1660918" cy="7271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Vizuální podoba, písmo – grafická podoba jazyka</a:t>
            </a:r>
          </a:p>
        </p:txBody>
      </p:sp>
      <p:sp>
        <p:nvSpPr>
          <p:cNvPr id="23" name="Zástupný symbol pro obsah 2"/>
          <p:cNvSpPr txBox="1">
            <a:spLocks/>
          </p:cNvSpPr>
          <p:nvPr/>
        </p:nvSpPr>
        <p:spPr>
          <a:xfrm>
            <a:off x="4898801" y="3959591"/>
            <a:ext cx="1049925" cy="7271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Emoce, barva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a </a:t>
            </a:r>
            <a:r>
              <a:rPr lang="cs-CZ" sz="1400" dirty="0"/>
              <a:t>síla hlasu</a:t>
            </a:r>
          </a:p>
        </p:txBody>
      </p:sp>
      <p:sp>
        <p:nvSpPr>
          <p:cNvPr id="24" name="Zástupný symbol pro obsah 2"/>
          <p:cNvSpPr txBox="1">
            <a:spLocks/>
          </p:cNvSpPr>
          <p:nvPr/>
        </p:nvSpPr>
        <p:spPr>
          <a:xfrm>
            <a:off x="563572" y="2894769"/>
            <a:ext cx="2228575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Výslovnost – pravidla spisovné výslovnosti, práce s hlasem – členění projevu klesáním, pauzy</a:t>
            </a:r>
          </a:p>
        </p:txBody>
      </p:sp>
      <p:sp>
        <p:nvSpPr>
          <p:cNvPr id="25" name="Zástupný symbol pro obsah 2"/>
          <p:cNvSpPr txBox="1">
            <a:spLocks/>
          </p:cNvSpPr>
          <p:nvPr/>
        </p:nvSpPr>
        <p:spPr>
          <a:xfrm>
            <a:off x="2861316" y="2893574"/>
            <a:ext cx="1946265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Možnost okamžité reakce, archivace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a </a:t>
            </a:r>
            <a:r>
              <a:rPr lang="cs-CZ" sz="1400" dirty="0"/>
              <a:t>záznam až v posledním století</a:t>
            </a:r>
          </a:p>
        </p:txBody>
      </p:sp>
      <p:sp>
        <p:nvSpPr>
          <p:cNvPr id="27" name="Zástupný symbol pro obsah 2"/>
          <p:cNvSpPr txBox="1">
            <a:spLocks/>
          </p:cNvSpPr>
          <p:nvPr/>
        </p:nvSpPr>
        <p:spPr>
          <a:xfrm>
            <a:off x="5632261" y="4851207"/>
            <a:ext cx="1700338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400" dirty="0"/>
              <a:t>Kratší věty, opakovat neznámá slova, nepoužívat dlouhá souvětí</a:t>
            </a:r>
          </a:p>
        </p:txBody>
      </p:sp>
      <p:sp>
        <p:nvSpPr>
          <p:cNvPr id="28" name="Zástupný symbol pro obsah 2"/>
          <p:cNvSpPr txBox="1">
            <a:spLocks/>
          </p:cNvSpPr>
          <p:nvPr/>
        </p:nvSpPr>
        <p:spPr>
          <a:xfrm>
            <a:off x="3413812" y="3959591"/>
            <a:ext cx="1399340" cy="7271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400" dirty="0"/>
              <a:t>Delší větné celky, složitější či neznámá slova </a:t>
            </a:r>
          </a:p>
        </p:txBody>
      </p:sp>
      <p:sp>
        <p:nvSpPr>
          <p:cNvPr id="29" name="Zástupný symbol pro obsah 2"/>
          <p:cNvSpPr txBox="1">
            <a:spLocks/>
          </p:cNvSpPr>
          <p:nvPr/>
        </p:nvSpPr>
        <p:spPr>
          <a:xfrm>
            <a:off x="584374" y="3955948"/>
            <a:ext cx="1006067" cy="72710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Velikost a tučnost písma</a:t>
            </a:r>
          </a:p>
        </p:txBody>
      </p:sp>
      <p:sp>
        <p:nvSpPr>
          <p:cNvPr id="31" name="Zástupný symbol pro obsah 2"/>
          <p:cNvSpPr txBox="1">
            <a:spLocks/>
          </p:cNvSpPr>
          <p:nvPr/>
        </p:nvSpPr>
        <p:spPr>
          <a:xfrm>
            <a:off x="519735" y="4849636"/>
            <a:ext cx="1489802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Nadčasový a celospolečenský – možnost záznamu a archivace</a:t>
            </a:r>
          </a:p>
        </p:txBody>
      </p:sp>
      <p:sp>
        <p:nvSpPr>
          <p:cNvPr id="33" name="Zástupný symbol pro obsah 2"/>
          <p:cNvSpPr txBox="1">
            <a:spLocks/>
          </p:cNvSpPr>
          <p:nvPr/>
        </p:nvSpPr>
        <p:spPr>
          <a:xfrm>
            <a:off x="7207911" y="3610494"/>
            <a:ext cx="1499792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Změny jazykových prostředků a slovní zásoby se dějí postupně</a:t>
            </a:r>
          </a:p>
        </p:txBody>
      </p:sp>
      <p:sp>
        <p:nvSpPr>
          <p:cNvPr id="34" name="Zástupný symbol pro obsah 2"/>
          <p:cNvSpPr txBox="1">
            <a:spLocks/>
          </p:cNvSpPr>
          <p:nvPr/>
        </p:nvSpPr>
        <p:spPr>
          <a:xfrm>
            <a:off x="7307427" y="2893719"/>
            <a:ext cx="1427031" cy="5332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Zvuková podoba, hlásky</a:t>
            </a:r>
          </a:p>
        </p:txBody>
      </p:sp>
      <p:sp>
        <p:nvSpPr>
          <p:cNvPr id="35" name="Zástupný symbol pro obsah 2"/>
          <p:cNvSpPr txBox="1">
            <a:spLocks/>
          </p:cNvSpPr>
          <p:nvPr/>
        </p:nvSpPr>
        <p:spPr>
          <a:xfrm>
            <a:off x="6309949" y="2893719"/>
            <a:ext cx="897962" cy="5332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Pravidla pravopisu</a:t>
            </a:r>
          </a:p>
        </p:txBody>
      </p:sp>
      <p:sp>
        <p:nvSpPr>
          <p:cNvPr id="36" name="Zástupný symbol pro obsah 2"/>
          <p:cNvSpPr txBox="1">
            <a:spLocks/>
          </p:cNvSpPr>
          <p:nvPr/>
        </p:nvSpPr>
        <p:spPr>
          <a:xfrm>
            <a:off x="2072413" y="4849024"/>
            <a:ext cx="1715817" cy="92100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lIns="72000" tIns="72000" rIns="72000" bIns="7200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cs-CZ" sz="1400" dirty="0"/>
              <a:t>Změny slovní zásoby a pravidel psaní se dějí po určité době, nutná kodifikace</a:t>
            </a:r>
          </a:p>
        </p:txBody>
      </p:sp>
      <p:cxnSp>
        <p:nvCxnSpPr>
          <p:cNvPr id="46" name="Přímá spojnice 4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22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16</a:t>
            </a:fld>
            <a:endParaRPr lang="cs-CZ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539552" y="440055"/>
            <a:ext cx="8124101" cy="119931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16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 smtClean="0">
                <a:latin typeface="+mj-lt"/>
              </a:rPr>
              <a:t>řešení </a:t>
            </a:r>
            <a:endParaRPr lang="cs-CZ" b="1" i="1" dirty="0" smtClean="0"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536925" y="295619"/>
            <a:ext cx="1531649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432375" y="1763101"/>
            <a:ext cx="2088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PSANÝ</a:t>
            </a:r>
            <a:endParaRPr lang="cs-CZ" sz="4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4788024" y="1763101"/>
            <a:ext cx="33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MLUVEN</a:t>
            </a:r>
            <a:r>
              <a:rPr lang="cs-CZ" sz="4400" b="1" dirty="0" smtClean="0"/>
              <a:t>Ý</a:t>
            </a:r>
            <a:endParaRPr lang="cs-CZ" sz="4400" b="1" dirty="0"/>
          </a:p>
        </p:txBody>
      </p:sp>
      <p:cxnSp>
        <p:nvCxnSpPr>
          <p:cNvPr id="6" name="Přímá spojnice 5"/>
          <p:cNvCxnSpPr/>
          <p:nvPr/>
        </p:nvCxnSpPr>
        <p:spPr>
          <a:xfrm flipV="1">
            <a:off x="4601602" y="1962150"/>
            <a:ext cx="0" cy="40450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ovéPole 1"/>
          <p:cNvSpPr txBox="1"/>
          <p:nvPr/>
        </p:nvSpPr>
        <p:spPr>
          <a:xfrm>
            <a:off x="536926" y="2688659"/>
            <a:ext cx="403507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Připravený, promyšlený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Vizuální podoba, písmo – grafická podoba jazyka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Velikost a tučnost písma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 err="1">
                <a:latin typeface="+mj-lt"/>
              </a:rPr>
              <a:t>Emotikony</a:t>
            </a:r>
            <a:r>
              <a:rPr lang="cs-CZ" sz="1700" dirty="0">
                <a:latin typeface="+mj-lt"/>
              </a:rPr>
              <a:t> nejsou slohově neutrální – nepatří do oficiálních či úředních textů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Nadčasový a celospolečenský – možnost záznamu a archivace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Pravidla pravopisu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Změny slovní zásoby a pravidel psaní se dějí po určité době, nutná kodifikace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Delší větné celky, složitější či neznámá slova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4860032" y="2675992"/>
            <a:ext cx="404582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Spontánní, kontaktní, i když je připravený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Zvuková podoba, hlásky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Možnost okamžité reakce, archivace </a:t>
            </a:r>
            <a:r>
              <a:rPr lang="cs-CZ" sz="1700" dirty="0" smtClean="0">
                <a:latin typeface="+mj-lt"/>
              </a:rPr>
              <a:t/>
            </a:r>
            <a:br>
              <a:rPr lang="cs-CZ" sz="1700" dirty="0" smtClean="0">
                <a:latin typeface="+mj-lt"/>
              </a:rPr>
            </a:br>
            <a:r>
              <a:rPr lang="cs-CZ" sz="1700" dirty="0" smtClean="0">
                <a:latin typeface="+mj-lt"/>
              </a:rPr>
              <a:t>a </a:t>
            </a:r>
            <a:r>
              <a:rPr lang="cs-CZ" sz="1700" dirty="0">
                <a:latin typeface="+mj-lt"/>
              </a:rPr>
              <a:t>záznam až v posledním století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Výslovnost – pravidla spisovné výslovnosti, práce s hlasem – členění projevu klesáním, pauzy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Emoce, barva a síla hlasu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Změny jazykových prostředků a slovní zásoby se dějí postupně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700" dirty="0">
                <a:latin typeface="+mj-lt"/>
              </a:rPr>
              <a:t>Kratší věty, opakovat neznámá slova, nepoužívat dlouhá souvětí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>
              <a:latin typeface="+mj-lt"/>
            </a:endParaRPr>
          </a:p>
        </p:txBody>
      </p:sp>
      <p:cxnSp>
        <p:nvCxnSpPr>
          <p:cNvPr id="37" name="Přímá spojnice 36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5991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ZÁZNAM ZVUKU</a:t>
            </a:r>
            <a:endParaRPr lang="cs-CZ" sz="2800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537656" y="4336783"/>
            <a:ext cx="8208912" cy="380105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>
                <a:latin typeface="+mj-lt"/>
              </a:rPr>
              <a:t>Mikrofon</a:t>
            </a:r>
            <a:r>
              <a:rPr lang="cs-CZ" dirty="0">
                <a:latin typeface="+mj-lt"/>
              </a:rPr>
              <a:t>, PC</a:t>
            </a:r>
          </a:p>
          <a:p>
            <a:r>
              <a:rPr lang="cs-CZ" dirty="0">
                <a:latin typeface="+mj-lt"/>
              </a:rPr>
              <a:t>Mobil, tablet</a:t>
            </a:r>
          </a:p>
          <a:p>
            <a:r>
              <a:rPr lang="cs-CZ" dirty="0">
                <a:latin typeface="+mj-lt"/>
              </a:rPr>
              <a:t>Diktafon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17</a:t>
            </a:fld>
            <a:endParaRPr lang="cs-CZ" dirty="0"/>
          </a:p>
        </p:txBody>
      </p: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517186" y="2023946"/>
            <a:ext cx="8124101" cy="119931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5200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i="1" dirty="0">
                <a:latin typeface="+mj-lt"/>
              </a:rPr>
              <a:t>Co potřebujeme?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Pokuste </a:t>
            </a:r>
            <a:r>
              <a:rPr lang="cs-CZ" i="1" dirty="0">
                <a:latin typeface="+mj-lt"/>
              </a:rPr>
              <a:t>se navrhnout přístroje a pomůcky.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518560" y="1839280"/>
            <a:ext cx="1531649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cxnSp>
        <p:nvCxnSpPr>
          <p:cNvPr id="14" name="Přímá spojnice 13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9921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STŘIH</a:t>
            </a:r>
            <a:endParaRPr lang="cs-CZ" sz="2800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26933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Střihový program </a:t>
            </a:r>
            <a:r>
              <a:rPr lang="cs-CZ" b="1" dirty="0" err="1">
                <a:solidFill>
                  <a:srgbClr val="C00000"/>
                </a:solidFill>
              </a:rPr>
              <a:t>Audacity</a:t>
            </a:r>
            <a:r>
              <a:rPr lang="cs-CZ" dirty="0">
                <a:latin typeface="+mj-lt"/>
              </a:rPr>
              <a:t> – na základě tzv. </a:t>
            </a:r>
            <a:r>
              <a:rPr lang="cs-CZ" dirty="0" err="1">
                <a:latin typeface="+mj-lt"/>
              </a:rPr>
              <a:t>opencource</a:t>
            </a:r>
            <a:r>
              <a:rPr lang="cs-CZ" dirty="0">
                <a:latin typeface="+mj-lt"/>
              </a:rPr>
              <a:t> licence spadá do skupiny freeware programů a je volně šiřitelný a bezplatně ke stažení na </a:t>
            </a:r>
            <a:r>
              <a:rPr lang="cs-CZ" dirty="0">
                <a:solidFill>
                  <a:srgbClr val="C00000"/>
                </a:solidFill>
                <a:latin typeface="+mj-lt"/>
                <a:hlinkClick r:id="rId3"/>
              </a:rPr>
              <a:t>www.audacity.com</a:t>
            </a:r>
            <a:endParaRPr lang="cs-CZ" dirty="0">
              <a:solidFill>
                <a:srgbClr val="C00000"/>
              </a:solidFill>
              <a:latin typeface="+mj-lt"/>
            </a:endParaRPr>
          </a:p>
          <a:p>
            <a:r>
              <a:rPr lang="cs-CZ" dirty="0">
                <a:latin typeface="+mj-lt"/>
              </a:rPr>
              <a:t>Editace – tři základní části: nahoře – nabídka nástrojů editace (hlasitost, tlačítka pro přehrávání apod.), dále časová osa (zobrazení právě zpracovávané stopy) a dole vlastnosti (nastavení zvuku, časové počítadlo a kvalita zvukových stop)</a:t>
            </a:r>
          </a:p>
          <a:p>
            <a:r>
              <a:rPr lang="cs-CZ" dirty="0">
                <a:latin typeface="+mj-lt"/>
              </a:rPr>
              <a:t>Existují i kvalitnější a placené programy</a:t>
            </a:r>
          </a:p>
          <a:p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5560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ZVUKOVÉ FORMÁTY</a:t>
            </a:r>
            <a:endParaRPr lang="cs-CZ" sz="2800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26933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MP3 – nejpoužívanější</a:t>
            </a:r>
          </a:p>
          <a:p>
            <a:r>
              <a:rPr lang="cs-CZ" dirty="0">
                <a:latin typeface="+mj-lt"/>
              </a:rPr>
              <a:t>Podrobnější </a:t>
            </a:r>
            <a:r>
              <a:rPr lang="cs-CZ" dirty="0">
                <a:solidFill>
                  <a:srgbClr val="C00000"/>
                </a:solidFill>
                <a:latin typeface="+mj-lt"/>
                <a:hlinkClick r:id="rId3"/>
              </a:rPr>
              <a:t>informace</a:t>
            </a:r>
            <a:endParaRPr lang="cs-CZ" dirty="0">
              <a:solidFill>
                <a:srgbClr val="C00000"/>
              </a:solidFill>
              <a:latin typeface="+mj-lt"/>
            </a:endParaRPr>
          </a:p>
          <a:p>
            <a:r>
              <a:rPr lang="cs-CZ" dirty="0" smtClean="0">
                <a:latin typeface="+mj-lt"/>
              </a:rPr>
              <a:t>Nahrávat </a:t>
            </a:r>
            <a:r>
              <a:rPr lang="cs-CZ" dirty="0">
                <a:latin typeface="+mj-lt"/>
              </a:rPr>
              <a:t>můžeš i do chytrého mobilu – výrobcem vybrán formát zvuku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9480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ROZHLAS? ROZHLAS.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60"/>
            <a:ext cx="4663431" cy="1368151"/>
          </a:xfrm>
          <a:ln>
            <a:noFill/>
          </a:ln>
        </p:spPr>
        <p:txBody>
          <a:bodyPr>
            <a:normAutofit/>
          </a:bodyPr>
          <a:lstStyle/>
          <a:p>
            <a:pPr>
              <a:buSzPct val="100000"/>
            </a:pPr>
            <a:r>
              <a:rPr lang="pl-PL" b="1" dirty="0">
                <a:solidFill>
                  <a:srgbClr val="C00000"/>
                </a:solidFill>
              </a:rPr>
              <a:t>Přenos </a:t>
            </a:r>
            <a:r>
              <a:rPr lang="pl-PL" b="1" dirty="0" smtClean="0">
                <a:solidFill>
                  <a:srgbClr val="C00000"/>
                </a:solidFill>
              </a:rPr>
              <a:t>zvuku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dirty="0" smtClean="0">
                <a:latin typeface="+mj-lt"/>
              </a:rPr>
              <a:t>Jak </a:t>
            </a:r>
            <a:r>
              <a:rPr lang="pl-PL" dirty="0">
                <a:latin typeface="+mj-lt"/>
              </a:rPr>
              <a:t>to </a:t>
            </a:r>
            <a:r>
              <a:rPr lang="pl-PL" dirty="0" smtClean="0">
                <a:latin typeface="+mj-lt"/>
              </a:rPr>
              <a:t>začalo?</a:t>
            </a:r>
            <a:br>
              <a:rPr lang="pl-PL" dirty="0" smtClean="0">
                <a:latin typeface="+mj-lt"/>
              </a:rPr>
            </a:br>
            <a:r>
              <a:rPr lang="pl-PL" b="1" dirty="0" smtClean="0"/>
              <a:t>Telegraf</a:t>
            </a:r>
            <a:r>
              <a:rPr lang="pl-PL" b="1" dirty="0"/>
              <a:t>!</a:t>
            </a:r>
          </a:p>
          <a:p>
            <a:pPr marL="0" indent="0">
              <a:buNone/>
            </a:pPr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4086924"/>
            <a:ext cx="3583311" cy="4188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Příjemce obdržel informaci takřka okamžitě</a:t>
            </a:r>
            <a:r>
              <a:rPr lang="cs-CZ" b="1" dirty="0" smtClean="0"/>
              <a:t>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>
            <a:off x="617211" y="3970376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pic>
        <p:nvPicPr>
          <p:cNvPr id="14" name="Picture 2" descr="C:\Users\OEM\AppData\Local\Microsoft\Windows\INetCache\IE\05UR0IEU\1243px-Ericsson_telegraf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20789"/>
            <a:ext cx="2376264" cy="195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OEM\AppData\Local\Microsoft\Windows\INetCache\IE\IWZVBJG9\1200px-Optical_telegraph01_448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654" y="4162366"/>
            <a:ext cx="2298802" cy="189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Přímá spojnice 17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2805545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Přímá spojnice 15"/>
          <p:cNvCxnSpPr/>
          <p:nvPr/>
        </p:nvCxnSpPr>
        <p:spPr>
          <a:xfrm>
            <a:off x="569871" y="6339158"/>
            <a:ext cx="80851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20</a:t>
            </a:fld>
            <a:endParaRPr lang="cs-CZ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539552" y="692696"/>
            <a:ext cx="8124101" cy="5437218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endParaRPr lang="cs-CZ" i="1" dirty="0" smtClean="0">
              <a:latin typeface="+mj-lt"/>
            </a:endParaRPr>
          </a:p>
          <a:p>
            <a:r>
              <a:rPr lang="cs-CZ" i="1" dirty="0" smtClean="0">
                <a:latin typeface="+mj-lt"/>
              </a:rPr>
              <a:t>Připravte </a:t>
            </a:r>
            <a:r>
              <a:rPr lang="cs-CZ" i="1" dirty="0">
                <a:latin typeface="+mj-lt"/>
              </a:rPr>
              <a:t>si úvodní </a:t>
            </a:r>
            <a:r>
              <a:rPr lang="cs-CZ" b="1" i="1" dirty="0">
                <a:hlinkClick r:id="rId3"/>
              </a:rPr>
              <a:t>přivítání</a:t>
            </a:r>
            <a:r>
              <a:rPr lang="cs-CZ" i="1" dirty="0">
                <a:latin typeface="+mj-lt"/>
              </a:rPr>
              <a:t> s představením své osoby a svého pořadu </a:t>
            </a:r>
          </a:p>
          <a:p>
            <a:r>
              <a:rPr lang="cs-CZ" b="1" i="1" dirty="0" smtClean="0">
                <a:hlinkClick r:id="rId4"/>
              </a:rPr>
              <a:t>Inspirace</a:t>
            </a:r>
            <a:r>
              <a:rPr lang="cs-CZ" i="1" dirty="0" smtClean="0">
                <a:latin typeface="+mj-lt"/>
              </a:rPr>
              <a:t> →</a:t>
            </a:r>
            <a:endParaRPr lang="cs-CZ" i="1" dirty="0">
              <a:latin typeface="+mj-lt"/>
            </a:endParaRPr>
          </a:p>
          <a:p>
            <a:r>
              <a:rPr lang="cs-CZ" i="1" dirty="0">
                <a:latin typeface="+mj-lt"/>
              </a:rPr>
              <a:t>Po promyšlení a přípravě svá uvítání nahlas proneste, ev. nahrajte – PC/chytrý mobil/diktafon. </a:t>
            </a:r>
          </a:p>
          <a:p>
            <a:r>
              <a:rPr lang="cs-CZ" i="1" dirty="0">
                <a:latin typeface="+mj-lt"/>
              </a:rPr>
              <a:t>Dbejte na správnou a zřetelnou výslovnost! Nezapomeň dýchat!</a:t>
            </a:r>
          </a:p>
          <a:p>
            <a:r>
              <a:rPr lang="cs-CZ" i="1" dirty="0">
                <a:latin typeface="+mj-lt"/>
              </a:rPr>
              <a:t>Mluvidla procvičujeme pomocí jazykolamů.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9" name="TextovéPole 8"/>
          <p:cNvSpPr txBox="1"/>
          <p:nvPr/>
        </p:nvSpPr>
        <p:spPr>
          <a:xfrm>
            <a:off x="539552" y="517457"/>
            <a:ext cx="4270067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 – SKUPINOVÁ PRÁCE</a:t>
            </a:r>
            <a:endParaRPr lang="cs-CZ" b="1" spc="300" dirty="0"/>
          </a:p>
        </p:txBody>
      </p:sp>
    </p:spTree>
    <p:extLst>
      <p:ext uri="{BB962C8B-B14F-4D97-AF65-F5344CB8AC3E}">
        <p14:creationId xmlns:p14="http://schemas.microsoft.com/office/powerpoint/2010/main" val="4265730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</a:t>
            </a:r>
            <a:r>
              <a:rPr lang="cs-CZ" sz="1800" dirty="0">
                <a:latin typeface="+mj-lt"/>
                <a:hlinkClick r:id="rId3"/>
              </a:rPr>
              <a:t>www.office.microsoft.com</a:t>
            </a:r>
            <a:endParaRPr lang="cs-CZ" sz="1800" dirty="0">
              <a:latin typeface="+mj-lt"/>
            </a:endParaRPr>
          </a:p>
          <a:p>
            <a:r>
              <a:rPr lang="cs-CZ" sz="1800" dirty="0" smtClean="0">
                <a:latin typeface="+mj-lt"/>
              </a:rPr>
              <a:t>BĚLOHLAVÁ</a:t>
            </a:r>
            <a:r>
              <a:rPr lang="cs-CZ" sz="1800" dirty="0">
                <a:latin typeface="+mj-lt"/>
              </a:rPr>
              <a:t>, Eva. Mediální výchova: učebnice pro 2. stupeň ZŠ a odpovídající ročníky víceletých gymnázií. 1. vyd. Plzeň: Fraus, 2013, 96 s. ISBN 978-807-2381-623.</a:t>
            </a:r>
          </a:p>
          <a:p>
            <a:r>
              <a:rPr lang="cs-CZ" sz="1800" dirty="0">
                <a:latin typeface="+mj-lt"/>
              </a:rPr>
              <a:t>MIČIENKA, Marek a Jan JIRÁK. Rozumět médiím: základy mediální výchovy pro učitele. Praha: </a:t>
            </a:r>
            <a:r>
              <a:rPr lang="cs-CZ" sz="1800" dirty="0" err="1">
                <a:latin typeface="+mj-lt"/>
              </a:rPr>
              <a:t>Partners</a:t>
            </a:r>
            <a:r>
              <a:rPr lang="cs-CZ" sz="1800" dirty="0">
                <a:latin typeface="+mj-lt"/>
              </a:rPr>
              <a:t> Czech, 2006. ISBN 80-239-6762-2.</a:t>
            </a:r>
          </a:p>
          <a:p>
            <a:r>
              <a:rPr lang="cs-CZ" sz="1800" dirty="0">
                <a:latin typeface="+mj-lt"/>
              </a:rPr>
              <a:t>POSPÍŠIL, Jan a Lucie S. ZÁVODNÁ. </a:t>
            </a:r>
            <a:r>
              <a:rPr lang="cs-CZ" sz="1800" i="1" dirty="0">
                <a:latin typeface="+mj-lt"/>
              </a:rPr>
              <a:t>Mediální výchova - Metodika</a:t>
            </a:r>
            <a:r>
              <a:rPr lang="cs-CZ" sz="1800" dirty="0">
                <a:latin typeface="+mj-lt"/>
              </a:rPr>
              <a:t>. Praha: </a:t>
            </a:r>
            <a:r>
              <a:rPr lang="cs-CZ" sz="1800" dirty="0" err="1">
                <a:latin typeface="+mj-lt"/>
              </a:rPr>
              <a:t>Computer</a:t>
            </a:r>
            <a:r>
              <a:rPr lang="cs-CZ" sz="1800" dirty="0">
                <a:latin typeface="+mj-lt"/>
              </a:rPr>
              <a:t> Media, 2011. ISBN 978-80-7402-040-7.</a:t>
            </a:r>
          </a:p>
          <a:p>
            <a:r>
              <a:rPr lang="cs-CZ" sz="1800" dirty="0">
                <a:latin typeface="+mj-lt"/>
                <a:hlinkClick r:id="rId4"/>
              </a:rPr>
              <a:t>https://www.rozhlas.cz/informace/portal/</a:t>
            </a:r>
            <a:r>
              <a:rPr lang="cs-CZ" sz="1800" dirty="0">
                <a:latin typeface="+mj-lt"/>
              </a:rPr>
              <a:t> </a:t>
            </a:r>
          </a:p>
          <a:p>
            <a:r>
              <a:rPr lang="cs-CZ" sz="1800" u="sng" dirty="0">
                <a:latin typeface="+mj-lt"/>
                <a:hlinkClick r:id="rId5"/>
              </a:rPr>
              <a:t>https://www.sony.cz/electronics/support/understanding-digital-audio</a:t>
            </a:r>
            <a:endParaRPr lang="cs-CZ" sz="1800" dirty="0">
              <a:latin typeface="+mj-lt"/>
            </a:endParaRPr>
          </a:p>
          <a:p>
            <a:r>
              <a:rPr lang="cs-CZ" sz="2000" dirty="0" smtClean="0">
                <a:latin typeface="+mj-lt"/>
                <a:hlinkClick r:id="rId6"/>
              </a:rPr>
              <a:t>www.audacity.com</a:t>
            </a:r>
            <a:endParaRPr lang="cs-CZ" sz="2000" dirty="0">
              <a:latin typeface="+mj-lt"/>
            </a:endParaRP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623731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21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Zástupný symbol pro obsah 2"/>
          <p:cNvSpPr txBox="1">
            <a:spLocks/>
          </p:cNvSpPr>
          <p:nvPr/>
        </p:nvSpPr>
        <p:spPr>
          <a:xfrm>
            <a:off x="541666" y="5051018"/>
            <a:ext cx="8124101" cy="127243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 smtClean="0">
                <a:latin typeface="+mj-lt"/>
              </a:rPr>
              <a:t>Vysílalo </a:t>
            </a:r>
            <a:r>
              <a:rPr lang="cs-CZ" i="1" dirty="0">
                <a:latin typeface="+mj-lt"/>
              </a:rPr>
              <a:t>se hodinu na dlouhé vlně</a:t>
            </a:r>
            <a:br>
              <a:rPr lang="cs-CZ" i="1" dirty="0">
                <a:latin typeface="+mj-lt"/>
              </a:rPr>
            </a:br>
            <a:r>
              <a:rPr lang="cs-CZ" i="1" dirty="0" smtClean="0">
                <a:latin typeface="+mj-lt"/>
              </a:rPr>
              <a:t>krátké </a:t>
            </a:r>
            <a:r>
              <a:rPr lang="cs-CZ" i="1" dirty="0">
                <a:latin typeface="+mj-lt"/>
              </a:rPr>
              <a:t>ohlášení a koncert. </a:t>
            </a:r>
            <a:endParaRPr lang="cs-CZ" b="1" i="1" dirty="0">
              <a:solidFill>
                <a:srgbClr val="C00000"/>
              </a:solidFill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356427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ROZHLAS – JAK TO U NÁS ZAČALO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51615"/>
            <a:ext cx="6535639" cy="1739918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C00000"/>
                </a:solidFill>
              </a:rPr>
              <a:t>28. října </a:t>
            </a:r>
            <a:r>
              <a:rPr lang="cs-CZ" b="1" dirty="0" smtClean="0">
                <a:solidFill>
                  <a:srgbClr val="C00000"/>
                </a:solidFill>
              </a:rPr>
              <a:t>1919</a:t>
            </a:r>
            <a:r>
              <a:rPr lang="cs-CZ" dirty="0" smtClean="0"/>
              <a:t> </a:t>
            </a:r>
            <a:r>
              <a:rPr lang="cs-CZ" dirty="0">
                <a:latin typeface="+mj-lt"/>
              </a:rPr>
              <a:t>byl z vojenské vysílací stanice, umístěné na pražské Petřínské rozhledně, odvysílán </a:t>
            </a:r>
            <a:r>
              <a:rPr lang="cs-CZ" dirty="0" smtClean="0">
                <a:latin typeface="+mj-lt"/>
              </a:rPr>
              <a:t>zkušebně </a:t>
            </a:r>
            <a:br>
              <a:rPr lang="cs-CZ" dirty="0" smtClean="0">
                <a:latin typeface="+mj-lt"/>
              </a:rPr>
            </a:br>
            <a:r>
              <a:rPr lang="cs-CZ" b="1" dirty="0" smtClean="0"/>
              <a:t>první </a:t>
            </a:r>
            <a:r>
              <a:rPr lang="cs-CZ" b="1" dirty="0"/>
              <a:t>rozhlasový pořad</a:t>
            </a:r>
            <a:r>
              <a:rPr lang="cs-CZ" dirty="0" smtClean="0"/>
              <a:t>.</a:t>
            </a:r>
            <a:endParaRPr lang="cs-CZ" dirty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344397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1428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0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FD4C483D-09A4-49B3-91A2-F4EF060FF543}" type="slidenum">
              <a:rPr lang="cs-CZ" smtClean="0"/>
              <a:t>3</a:t>
            </a:fld>
            <a:endParaRPr lang="cs-CZ" dirty="0"/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539552" y="3524431"/>
            <a:ext cx="7056784" cy="144612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Pravidelné </a:t>
            </a:r>
            <a:r>
              <a:rPr lang="cs-CZ" dirty="0" smtClean="0">
                <a:latin typeface="+mj-lt"/>
              </a:rPr>
              <a:t>rozhlasové</a:t>
            </a:r>
            <a:r>
              <a:rPr lang="cs-CZ" dirty="0">
                <a:latin typeface="+mj-lt"/>
              </a:rPr>
              <a:t> </a:t>
            </a:r>
            <a:r>
              <a:rPr lang="cs-CZ" b="1" dirty="0"/>
              <a:t>vysílání bylo zahájeno 18. května 1923</a:t>
            </a:r>
            <a:r>
              <a:rPr lang="cs-CZ" sz="3200" dirty="0">
                <a:latin typeface="+mj-lt"/>
              </a:rPr>
              <a:t> </a:t>
            </a:r>
            <a:r>
              <a:rPr lang="cs-CZ" dirty="0">
                <a:latin typeface="+mj-lt"/>
              </a:rPr>
              <a:t>ve 20.15 </a:t>
            </a:r>
            <a:r>
              <a:rPr lang="cs-CZ" dirty="0" smtClean="0">
                <a:latin typeface="+mj-lt"/>
              </a:rPr>
              <a:t>ze </a:t>
            </a:r>
            <a:r>
              <a:rPr lang="cs-CZ" dirty="0">
                <a:latin typeface="+mj-lt"/>
              </a:rPr>
              <a:t>stanu, </a:t>
            </a:r>
            <a:r>
              <a:rPr lang="cs-CZ" dirty="0" smtClean="0">
                <a:latin typeface="+mj-lt"/>
              </a:rPr>
              <a:t>zapůjčeného </a:t>
            </a:r>
            <a:r>
              <a:rPr lang="cs-CZ" dirty="0">
                <a:latin typeface="+mj-lt"/>
              </a:rPr>
              <a:t>od skautů, </a:t>
            </a:r>
            <a:r>
              <a:rPr lang="cs-CZ" dirty="0" smtClean="0">
                <a:latin typeface="+mj-lt"/>
              </a:rPr>
              <a:t>v Praze-Kbelích.</a:t>
            </a:r>
            <a:endParaRPr lang="cs-CZ" dirty="0" smtClean="0"/>
          </a:p>
          <a:p>
            <a:endParaRPr lang="cs-CZ" dirty="0" smtClean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193" y="1881778"/>
            <a:ext cx="1635574" cy="1402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 descr="C:\Users\OEM\AppData\Local\Microsoft\Windows\INetCache\IE\UORWHMZD\266px-Prague_07-2016_View_from_Lesser_Town_Nicholas_Church_img5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855" y="3552653"/>
            <a:ext cx="695911" cy="123746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ovéPole 16"/>
          <p:cNvSpPr txBox="1"/>
          <p:nvPr/>
        </p:nvSpPr>
        <p:spPr>
          <a:xfrm>
            <a:off x="539552" y="4877326"/>
            <a:ext cx="1944216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</a:t>
            </a:r>
            <a:r>
              <a:rPr lang="cs-CZ" b="1" spc="300" dirty="0" smtClean="0">
                <a:hlinkClick r:id="rId5"/>
              </a:rPr>
              <a:t>UKÁZKA</a:t>
            </a:r>
            <a:endParaRPr lang="cs-CZ" b="1" spc="300" dirty="0"/>
          </a:p>
        </p:txBody>
      </p:sp>
      <p:pic>
        <p:nvPicPr>
          <p:cNvPr id="18" name="Picture 4" descr="C:\Users\OEM\AppData\Local\Microsoft\Windows\INetCache\IE\XMCIMIGJ\Fisher_500_radio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235" y="5190153"/>
            <a:ext cx="1447490" cy="94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09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ROZHLAS NEBO RÁDIO</a:t>
            </a:r>
            <a:br>
              <a:rPr lang="cs-CZ" b="1" dirty="0" smtClean="0">
                <a:latin typeface="+mn-lt"/>
              </a:rPr>
            </a:br>
            <a:r>
              <a:rPr lang="cs-CZ" sz="2800" dirty="0"/>
              <a:t>aneb Jak vznikl název rozhlas?</a:t>
            </a:r>
            <a:r>
              <a:rPr lang="cs-CZ" sz="2800" b="1" dirty="0" smtClean="0">
                <a:latin typeface="+mn-lt"/>
              </a:rPr>
              <a:t> </a:t>
            </a:r>
            <a:endParaRPr lang="cs-CZ" sz="28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2484" y="1874844"/>
            <a:ext cx="6103591" cy="3779471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C00000"/>
                </a:solidFill>
              </a:rPr>
              <a:t>Z jakých slov vzniklo slovo rozhlas </a:t>
            </a:r>
            <a:r>
              <a:rPr lang="cs-CZ" b="1" dirty="0" smtClean="0">
                <a:solidFill>
                  <a:srgbClr val="C00000"/>
                </a:solidFill>
              </a:rPr>
              <a:t/>
            </a:r>
            <a:br>
              <a:rPr lang="cs-CZ" b="1" dirty="0" smtClean="0">
                <a:solidFill>
                  <a:srgbClr val="C00000"/>
                </a:solidFill>
              </a:rPr>
            </a:br>
            <a:r>
              <a:rPr lang="cs-CZ" b="1" dirty="0" smtClean="0">
                <a:solidFill>
                  <a:srgbClr val="C00000"/>
                </a:solidFill>
              </a:rPr>
              <a:t>a </a:t>
            </a:r>
            <a:r>
              <a:rPr lang="cs-CZ" b="1" dirty="0">
                <a:solidFill>
                  <a:srgbClr val="C00000"/>
                </a:solidFill>
              </a:rPr>
              <a:t>proč se podle tebe ujalo</a:t>
            </a:r>
            <a:r>
              <a:rPr lang="cs-CZ" b="1" dirty="0" smtClean="0">
                <a:solidFill>
                  <a:srgbClr val="C00000"/>
                </a:solidFill>
              </a:rPr>
              <a:t>?</a:t>
            </a:r>
          </a:p>
          <a:p>
            <a:endParaRPr lang="cs-CZ" b="1" dirty="0">
              <a:solidFill>
                <a:srgbClr val="C00000"/>
              </a:solidFill>
            </a:endParaRPr>
          </a:p>
          <a:p>
            <a:r>
              <a:rPr lang="cs-CZ" dirty="0">
                <a:latin typeface="+mj-lt"/>
              </a:rPr>
              <a:t>Označení rádio se jeví logické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a </a:t>
            </a:r>
            <a:r>
              <a:rPr lang="cs-CZ" dirty="0">
                <a:latin typeface="+mj-lt"/>
              </a:rPr>
              <a:t>pochopitelné.</a:t>
            </a:r>
          </a:p>
          <a:p>
            <a:r>
              <a:rPr lang="cs-CZ" dirty="0">
                <a:latin typeface="+mj-lt"/>
              </a:rPr>
              <a:t>Ale redaktor Národních listů použil 20.května 1924 jako nejvhodnější označení </a:t>
            </a:r>
            <a:r>
              <a:rPr lang="cs-CZ" b="1" dirty="0"/>
              <a:t>ROZHLAS</a:t>
            </a:r>
            <a:r>
              <a:rPr lang="cs-CZ" dirty="0">
                <a:latin typeface="+mj-lt"/>
              </a:rPr>
              <a:t>.</a:t>
            </a:r>
          </a:p>
          <a:p>
            <a:endParaRPr lang="cs-CZ" sz="4000" dirty="0"/>
          </a:p>
          <a:p>
            <a:endParaRPr lang="cs-CZ" dirty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4</a:t>
            </a:fld>
            <a:endParaRPr lang="cs-CZ"/>
          </a:p>
        </p:txBody>
      </p:sp>
      <p:pic>
        <p:nvPicPr>
          <p:cNvPr id="9" name="Picture 2" descr="C:\Users\OEM\AppData\Local\Microsoft\Windows\INetCache\IE\UORWHMZD\Old_radi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68960"/>
            <a:ext cx="2199755" cy="234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Přímá spojnice 12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2805545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322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ROZHLASOVÁ TVORBA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74412"/>
            <a:ext cx="7848872" cy="4337924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Podílí se autorský redakční tým a technici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a </a:t>
            </a:r>
            <a:r>
              <a:rPr lang="cs-CZ" dirty="0">
                <a:latin typeface="+mj-lt"/>
              </a:rPr>
              <a:t>produkční odborníci. (příprava i samotná realizace</a:t>
            </a:r>
            <a:r>
              <a:rPr lang="cs-CZ" dirty="0" smtClean="0">
                <a:latin typeface="+mj-lt"/>
              </a:rPr>
              <a:t>)</a:t>
            </a:r>
          </a:p>
          <a:p>
            <a:endParaRPr lang="cs-CZ" sz="4000" dirty="0">
              <a:latin typeface="+mj-lt"/>
            </a:endParaRPr>
          </a:p>
          <a:p>
            <a:r>
              <a:rPr lang="cs-CZ" dirty="0" smtClean="0">
                <a:latin typeface="+mj-lt"/>
              </a:rPr>
              <a:t>Okamžité </a:t>
            </a:r>
            <a:r>
              <a:rPr lang="cs-CZ" dirty="0">
                <a:latin typeface="+mj-lt"/>
              </a:rPr>
              <a:t>verbální líčení doplněné autentickou zvukovostí prostředí.</a:t>
            </a:r>
          </a:p>
          <a:p>
            <a:r>
              <a:rPr lang="cs-CZ" dirty="0" smtClean="0">
                <a:latin typeface="+mj-lt"/>
              </a:rPr>
              <a:t>Ve </a:t>
            </a:r>
            <a:r>
              <a:rPr lang="cs-CZ" dirty="0">
                <a:latin typeface="+mj-lt"/>
              </a:rPr>
              <a:t>vysílání se uplatňují tzv. reportážní vstupy, reportážní rozhovor je v současnosti nejfrekventovanější reportážní formou</a:t>
            </a:r>
          </a:p>
          <a:p>
            <a:endParaRPr lang="cs-CZ" b="1" dirty="0">
              <a:solidFill>
                <a:srgbClr val="C00000"/>
              </a:solidFill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5</a:t>
            </a:fld>
            <a:endParaRPr lang="cs-CZ" dirty="0"/>
          </a:p>
        </p:txBody>
      </p:sp>
      <p:grpSp>
        <p:nvGrpSpPr>
          <p:cNvPr id="5" name="Skupina 4"/>
          <p:cNvGrpSpPr/>
          <p:nvPr/>
        </p:nvGrpSpPr>
        <p:grpSpPr>
          <a:xfrm>
            <a:off x="827584" y="3216950"/>
            <a:ext cx="3312368" cy="369332"/>
            <a:chOff x="899592" y="3216950"/>
            <a:chExt cx="3312368" cy="369332"/>
          </a:xfrm>
        </p:grpSpPr>
        <p:sp>
          <p:nvSpPr>
            <p:cNvPr id="15" name="Zástupný symbol pro obsah 2"/>
            <p:cNvSpPr txBox="1">
              <a:spLocks/>
            </p:cNvSpPr>
            <p:nvPr/>
          </p:nvSpPr>
          <p:spPr>
            <a:xfrm>
              <a:off x="899593" y="3229753"/>
              <a:ext cx="3312367" cy="356529"/>
            </a:xfrm>
            <a:prstGeom prst="rect">
              <a:avLst/>
            </a:prstGeom>
            <a:solidFill>
              <a:srgbClr val="92D050">
                <a:alpha val="25000"/>
              </a:srgbClr>
            </a:solidFill>
            <a:ln>
              <a:noFill/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endParaRPr lang="cs-CZ" sz="1100" i="1" dirty="0" smtClean="0">
                <a:latin typeface="+mj-lt"/>
              </a:endParaRPr>
            </a:p>
            <a:p>
              <a:endParaRPr lang="cs-CZ" dirty="0" smtClean="0"/>
            </a:p>
            <a:p>
              <a:endParaRPr lang="cs-CZ" dirty="0" smtClean="0"/>
            </a:p>
            <a:p>
              <a:endParaRPr lang="cs-CZ" dirty="0" smtClean="0"/>
            </a:p>
            <a:p>
              <a:endParaRPr lang="cs-CZ" dirty="0" smtClean="0"/>
            </a:p>
          </p:txBody>
        </p:sp>
        <p:sp>
          <p:nvSpPr>
            <p:cNvPr id="14" name="TextovéPole 13"/>
            <p:cNvSpPr txBox="1"/>
            <p:nvPr/>
          </p:nvSpPr>
          <p:spPr>
            <a:xfrm>
              <a:off x="899592" y="3216950"/>
              <a:ext cx="1656184" cy="36933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softEdge rad="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cs-CZ" b="1" spc="300" dirty="0" smtClean="0"/>
                <a:t>→ </a:t>
              </a:r>
              <a:r>
                <a:rPr lang="cs-CZ" b="1" spc="300" dirty="0" smtClean="0">
                  <a:hlinkClick r:id="rId3"/>
                </a:rPr>
                <a:t>UKÁZKA</a:t>
              </a:r>
              <a:endParaRPr lang="cs-CZ" b="1" spc="300" dirty="0"/>
            </a:p>
          </p:txBody>
        </p:sp>
        <p:sp>
          <p:nvSpPr>
            <p:cNvPr id="4" name="TextovéPole 3"/>
            <p:cNvSpPr txBox="1"/>
            <p:nvPr/>
          </p:nvSpPr>
          <p:spPr>
            <a:xfrm>
              <a:off x="2627784" y="3216950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i="1" dirty="0" smtClean="0">
                  <a:latin typeface="+mj-lt"/>
                </a:rPr>
                <a:t>Pečlivě se dívej</a:t>
              </a:r>
              <a:endParaRPr lang="cs-CZ" i="1" dirty="0">
                <a:latin typeface="+mj-lt"/>
              </a:endParaRPr>
            </a:p>
          </p:txBody>
        </p:sp>
      </p:grpSp>
      <p:cxnSp>
        <p:nvCxnSpPr>
          <p:cNvPr id="21" name="Přímá spojnice 20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32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731375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ROZHLASOVÁ ŽURNALISTIKA </a:t>
            </a:r>
            <a:br>
              <a:rPr lang="cs-CZ" b="1" dirty="0" smtClean="0">
                <a:latin typeface="+mn-lt"/>
              </a:rPr>
            </a:br>
            <a:r>
              <a:rPr lang="cs-CZ" sz="2800" dirty="0" smtClean="0"/>
              <a:t>Definice</a:t>
            </a:r>
            <a:endParaRPr lang="cs-CZ" sz="2800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široké spektrum vysílaných žurnalistických produktů ve formě zvuku o aktuálních událostech – zvukový přenos k masám</a:t>
            </a:r>
          </a:p>
          <a:p>
            <a:r>
              <a:rPr lang="cs-CZ" b="1" dirty="0" err="1" smtClean="0">
                <a:hlinkClick r:id="rId3"/>
              </a:rPr>
              <a:t>newsroom</a:t>
            </a:r>
            <a:endParaRPr lang="cs-CZ" b="1" dirty="0" smtClean="0"/>
          </a:p>
          <a:p>
            <a:r>
              <a:rPr lang="cs-CZ" dirty="0" smtClean="0">
                <a:latin typeface="+mj-lt"/>
              </a:rPr>
              <a:t>živý</a:t>
            </a:r>
            <a:r>
              <a:rPr lang="cs-CZ" dirty="0">
                <a:latin typeface="+mj-lt"/>
              </a:rPr>
              <a:t>, aktivní proces, který je realizován rozhlasovým autorem (redaktorem, moderátorem) – zpravodajství i publicistika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09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623871" cy="1772816"/>
          </a:xfrm>
        </p:spPr>
        <p:txBody>
          <a:bodyPr>
            <a:normAutofit/>
          </a:bodyPr>
          <a:lstStyle/>
          <a:p>
            <a:r>
              <a:rPr lang="cs-CZ" b="1" dirty="0" smtClean="0">
                <a:latin typeface="+mn-lt"/>
              </a:rPr>
              <a:t>JAKÝ BY MĚL </a:t>
            </a:r>
            <a:r>
              <a:rPr lang="cs-CZ" b="1" dirty="0" smtClean="0">
                <a:latin typeface="+mn-lt"/>
              </a:rPr>
              <a:t>BÝT </a:t>
            </a:r>
            <a:r>
              <a:rPr lang="cs-CZ" b="1" dirty="0" smtClean="0">
                <a:latin typeface="+mn-lt"/>
              </a:rPr>
              <a:t/>
            </a:r>
            <a:br>
              <a:rPr lang="cs-CZ" b="1" dirty="0" smtClean="0">
                <a:latin typeface="+mn-lt"/>
              </a:rPr>
            </a:br>
            <a:r>
              <a:rPr lang="cs-CZ" sz="2800" dirty="0" smtClean="0"/>
              <a:t>správný  moderátor, rozhlasový </a:t>
            </a:r>
            <a:r>
              <a:rPr lang="cs-CZ" sz="2800" dirty="0" smtClean="0"/>
              <a:t>pracovník?</a:t>
            </a:r>
            <a:endParaRPr lang="cs-CZ" sz="2800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Redaktor, moderátor </a:t>
            </a:r>
            <a:r>
              <a:rPr lang="cs-CZ" dirty="0" smtClean="0">
                <a:latin typeface="+mj-lt"/>
              </a:rPr>
              <a:t>– </a:t>
            </a:r>
            <a:r>
              <a:rPr lang="cs-CZ" dirty="0">
                <a:latin typeface="+mj-lt"/>
              </a:rPr>
              <a:t>pozoruje, poznává, vybírá, hodnotí a ztvárňuje aktuální dění s cílem informovat a působit posluchače.</a:t>
            </a:r>
          </a:p>
          <a:p>
            <a:r>
              <a:rPr lang="cs-CZ" dirty="0">
                <a:latin typeface="+mj-lt"/>
              </a:rPr>
              <a:t>Znalosti a odbornost</a:t>
            </a:r>
          </a:p>
          <a:p>
            <a:r>
              <a:rPr lang="cs-CZ" dirty="0">
                <a:latin typeface="+mj-lt"/>
              </a:rPr>
              <a:t>Pohotovost a schopnost rychle se orientovat</a:t>
            </a:r>
          </a:p>
          <a:p>
            <a:r>
              <a:rPr lang="cs-CZ" dirty="0">
                <a:latin typeface="+mj-lt"/>
              </a:rPr>
              <a:t>Hlasová a jazyková vybavenost</a:t>
            </a:r>
          </a:p>
          <a:p>
            <a:r>
              <a:rPr lang="cs-CZ" dirty="0">
                <a:latin typeface="+mj-lt"/>
              </a:rPr>
              <a:t>Obecný rozhled a přehled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98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DRUHY ROZHLASOVÝCH POŘADŮ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27878" y="1912267"/>
            <a:ext cx="2803530" cy="43573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/>
              <a:t>Zábavné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8</a:t>
            </a:fld>
            <a:endParaRPr lang="cs-CZ" dirty="0"/>
          </a:p>
        </p:txBody>
      </p:sp>
      <p:pic>
        <p:nvPicPr>
          <p:cNvPr id="15" name="Picture 4" descr="C:\Users\OEM\AppData\Local\Microsoft\Windows\INetCache\IE\UORWHMZD\220px-Tata_Bojs_+_Ahn_Trio_Pardubice_0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575192"/>
            <a:ext cx="1950005" cy="133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OEM\AppData\Local\Microsoft\Windows\INetCache\IE\UORWHMZD\Rainer_Pariasek_-_Austrian_TV_presenter_(01)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457" y="2583625"/>
            <a:ext cx="886652" cy="13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OEM\AppData\Local\Microsoft\Windows\INetCache\IE\05UR0IEU\cteme-capka-duze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605" y="2583625"/>
            <a:ext cx="1329979" cy="13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ástupný symbol pro obsah 2"/>
          <p:cNvSpPr txBox="1">
            <a:spLocks/>
          </p:cNvSpPr>
          <p:nvPr/>
        </p:nvSpPr>
        <p:spPr>
          <a:xfrm>
            <a:off x="541666" y="5048354"/>
            <a:ext cx="8124101" cy="119931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180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 smtClean="0">
                <a:latin typeface="+mj-lt"/>
              </a:rPr>
              <a:t>Jaké </a:t>
            </a:r>
            <a:r>
              <a:rPr lang="cs-CZ" i="1" dirty="0">
                <a:latin typeface="+mj-lt"/>
              </a:rPr>
              <a:t>znáte rozhlasové pořady?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Do </a:t>
            </a:r>
            <a:r>
              <a:rPr lang="cs-CZ" i="1" dirty="0">
                <a:latin typeface="+mj-lt"/>
              </a:rPr>
              <a:t>které z oblastí byste je zařadili?</a:t>
            </a:r>
          </a:p>
          <a:p>
            <a:pPr marL="0" indent="0">
              <a:buNone/>
            </a:pPr>
            <a:endParaRPr lang="cs-CZ" b="1" i="1" dirty="0">
              <a:solidFill>
                <a:srgbClr val="C00000"/>
              </a:solidFill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22" name="TextovéPole 21"/>
          <p:cNvSpPr txBox="1"/>
          <p:nvPr/>
        </p:nvSpPr>
        <p:spPr>
          <a:xfrm>
            <a:off x="539551" y="4863688"/>
            <a:ext cx="1819681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OTÁZKA</a:t>
            </a:r>
            <a:endParaRPr lang="cs-CZ" b="1" spc="3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3231408" y="1835256"/>
            <a:ext cx="252506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Informativní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255744" y="1835256"/>
            <a:ext cx="202100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vzdělávací</a:t>
            </a:r>
            <a:endParaRPr lang="cs-CZ" sz="2800" b="1" dirty="0"/>
          </a:p>
          <a:p>
            <a:endParaRPr lang="cs-CZ" dirty="0"/>
          </a:p>
        </p:txBody>
      </p:sp>
      <p:cxnSp>
        <p:nvCxnSpPr>
          <p:cNvPr id="24" name="Přímá spojnice 23"/>
          <p:cNvCxnSpPr/>
          <p:nvPr/>
        </p:nvCxnSpPr>
        <p:spPr>
          <a:xfrm>
            <a:off x="5906870" y="1907062"/>
            <a:ext cx="0" cy="20065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Přímá spojnice 24"/>
          <p:cNvCxnSpPr/>
          <p:nvPr/>
        </p:nvCxnSpPr>
        <p:spPr>
          <a:xfrm>
            <a:off x="3059832" y="1939513"/>
            <a:ext cx="0" cy="197409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>
            <a:off x="529061" y="4221088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804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ROZHLASOVÁ REPORTÁŽ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7560840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Svébytný rozhlasový žánr, také metoda rozhlasové tvorby – základem </a:t>
            </a:r>
            <a:r>
              <a:rPr lang="cs-CZ" b="1" dirty="0">
                <a:solidFill>
                  <a:srgbClr val="C00000"/>
                </a:solidFill>
              </a:rPr>
              <a:t>autentické svědectví reportéra</a:t>
            </a:r>
            <a:r>
              <a:rPr lang="cs-CZ" dirty="0">
                <a:latin typeface="+mj-lt"/>
              </a:rPr>
              <a:t>, novináře, které zprostředkovává svým průvodním slovem popisovanou událost. </a:t>
            </a:r>
          </a:p>
          <a:p>
            <a:r>
              <a:rPr lang="cs-CZ" dirty="0">
                <a:latin typeface="+mj-lt"/>
              </a:rPr>
              <a:t>Součástí mohou být </a:t>
            </a:r>
            <a:r>
              <a:rPr lang="cs-CZ" b="1" dirty="0"/>
              <a:t>rozhovory</a:t>
            </a:r>
            <a:r>
              <a:rPr lang="cs-CZ" dirty="0">
                <a:latin typeface="+mj-lt"/>
              </a:rPr>
              <a:t> s dalšími účastníky a také dokumentárního zachycení prostředí události, autentičnost – dále dynamičnost, dokumentárnost, dějovost…. 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15" name="Přímá spojnice 14"/>
          <p:cNvCxnSpPr/>
          <p:nvPr/>
        </p:nvCxnSpPr>
        <p:spPr>
          <a:xfrm>
            <a:off x="617211" y="630932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977494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</TotalTime>
  <Words>1243</Words>
  <Application>Microsoft Office PowerPoint</Application>
  <PresentationFormat>Předvádění na obrazovce (4:3)</PresentationFormat>
  <Paragraphs>285</Paragraphs>
  <Slides>22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Motiv Office</vt:lpstr>
      <vt:lpstr>ÚVOD – ROZHLASOVÁ ŽURNALISTIKA</vt:lpstr>
      <vt:lpstr>ROZHLAS? ROZHLAS.</vt:lpstr>
      <vt:lpstr>ROZHLAS – JAK TO U NÁS ZAČALO</vt:lpstr>
      <vt:lpstr>ROZHLAS NEBO RÁDIO aneb Jak vznikl název rozhlas? </vt:lpstr>
      <vt:lpstr>ROZHLASOVÁ TVORBA</vt:lpstr>
      <vt:lpstr>ROZHLASOVÁ ŽURNALISTIKA  Definice</vt:lpstr>
      <vt:lpstr>JAKÝ BY MĚL BÝT  správný  moderátor, rozhlasový pracovník?</vt:lpstr>
      <vt:lpstr>DRUHY ROZHLASOVÝCH POŘADŮ</vt:lpstr>
      <vt:lpstr>ROZHLASOVÁ REPORTÁŽ</vt:lpstr>
      <vt:lpstr>ZÁKLADNÍMI METODAMI TVORBY REPORTÁŽE JSOU:</vt:lpstr>
      <vt:lpstr>ZVLÁŠTNOSTI  ROZHLASOVÉHO POŘADU</vt:lpstr>
      <vt:lpstr>PRIME TIME</vt:lpstr>
      <vt:lpstr>HUDBA A REPORTÁŽ</vt:lpstr>
      <vt:lpstr>HLAS REDAKTORA Pracovní nástroj</vt:lpstr>
      <vt:lpstr>Prezentace aplikace PowerPoint</vt:lpstr>
      <vt:lpstr>Prezentace aplikace PowerPoint</vt:lpstr>
      <vt:lpstr>ZÁZNAM ZVUKU</vt:lpstr>
      <vt:lpstr>STŘIH</vt:lpstr>
      <vt:lpstr>ZVUKOVÉ FORMÁTY</vt:lpstr>
      <vt:lpstr>Prezentace aplikace PowerPoint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56</cp:revision>
  <dcterms:created xsi:type="dcterms:W3CDTF">2018-12-12T19:10:22Z</dcterms:created>
  <dcterms:modified xsi:type="dcterms:W3CDTF">2020-04-14T08:48:16Z</dcterms:modified>
</cp:coreProperties>
</file>