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6"/>
  </p:notesMasterIdLst>
  <p:sldIdLst>
    <p:sldId id="256" r:id="rId2"/>
    <p:sldId id="26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5" r:id="rId16"/>
    <p:sldId id="303" r:id="rId17"/>
    <p:sldId id="306" r:id="rId18"/>
    <p:sldId id="307" r:id="rId19"/>
    <p:sldId id="308" r:id="rId20"/>
    <p:sldId id="309" r:id="rId21"/>
    <p:sldId id="310" r:id="rId22"/>
    <p:sldId id="304" r:id="rId23"/>
    <p:sldId id="281" r:id="rId24"/>
    <p:sldId id="282" r:id="rId2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96" y="78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27.09.2022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68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83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0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525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81127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730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57283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0722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2081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413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5191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932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27.09.2022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27.09.2022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27.09.2022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27.09.2022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27.09.2022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27.09.2022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Začínáme s médii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27.09.2022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Začínáme s médii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diaguru.cz/clanky/2019/03/mapa-vlastniku-ceskych-medii-2019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04856" cy="1368152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>
                <a:latin typeface="+mn-lt"/>
              </a:rPr>
              <a:t>MÉDIA </a:t>
            </a:r>
            <a:br>
              <a:rPr lang="cs-CZ" b="1" dirty="0">
                <a:latin typeface="+mn-lt"/>
              </a:rPr>
            </a:br>
            <a:r>
              <a:rPr lang="cs-CZ" b="1" dirty="0">
                <a:latin typeface="+mn-lt"/>
              </a:rPr>
              <a:t>A INFORMACE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Prezentace S využitím pracovních listů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DĚLENÍ ZDROJŮ PODLE PERIODICITY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4633" y="2595851"/>
            <a:ext cx="4087367" cy="2028248"/>
          </a:xfr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b="1" dirty="0"/>
              <a:t>JEDNORÁZOVÉ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DE809107-13D9-0700-E8C8-904F35C3324A}"/>
              </a:ext>
            </a:extLst>
          </p:cNvPr>
          <p:cNvSpPr txBox="1">
            <a:spLocks/>
          </p:cNvSpPr>
          <p:nvPr/>
        </p:nvSpPr>
        <p:spPr>
          <a:xfrm>
            <a:off x="4572000" y="2569180"/>
            <a:ext cx="4087367" cy="2028248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b="1" dirty="0"/>
              <a:t>PRAVIDELNÉ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F21CF273-3C7C-8E88-0492-A74C53E3054F}"/>
              </a:ext>
            </a:extLst>
          </p:cNvPr>
          <p:cNvSpPr txBox="1">
            <a:spLocks/>
          </p:cNvSpPr>
          <p:nvPr/>
        </p:nvSpPr>
        <p:spPr>
          <a:xfrm>
            <a:off x="509109" y="3140967"/>
            <a:ext cx="3888431" cy="1772817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txBody>
          <a:bodyPr vert="horz" lIns="28800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latin typeface="+mj-lt"/>
              </a:rPr>
              <a:t>Informace se neopakuje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71246C1C-05E2-D120-FCFE-5ADEA11F011E}"/>
              </a:ext>
            </a:extLst>
          </p:cNvPr>
          <p:cNvSpPr txBox="1">
            <a:spLocks/>
          </p:cNvSpPr>
          <p:nvPr/>
        </p:nvSpPr>
        <p:spPr>
          <a:xfrm>
            <a:off x="4581720" y="3140967"/>
            <a:ext cx="3888431" cy="1772817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txBody>
          <a:bodyPr vert="horz" lIns="28800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dirty="0">
                <a:latin typeface="+mj-lt"/>
              </a:rPr>
              <a:t>Informace se opakuje /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cs-CZ" dirty="0">
                <a:latin typeface="+mj-lt"/>
              </a:rPr>
              <a:t>aktualizuje</a:t>
            </a:r>
          </a:p>
        </p:txBody>
      </p: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>
            <a:normAutofit fontScale="90000"/>
          </a:bodyPr>
          <a:lstStyle/>
          <a:p>
            <a:r>
              <a:rPr lang="pl-PL" b="1" dirty="0">
                <a:latin typeface="+mn-lt"/>
              </a:rPr>
              <a:t>VLASTNOSTI </a:t>
            </a:r>
            <a:br>
              <a:rPr lang="pl-PL" b="1" dirty="0">
                <a:latin typeface="+mn-lt"/>
              </a:rPr>
            </a:br>
            <a:r>
              <a:rPr lang="pl-PL" sz="4000" b="1" dirty="0">
                <a:latin typeface="+mn-lt"/>
              </a:rPr>
              <a:t>aneb jak poznat objektivní informaci?</a:t>
            </a:r>
            <a:endParaRPr lang="cs-CZ" sz="4000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54428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Správnost</a:t>
            </a:r>
          </a:p>
          <a:p>
            <a:r>
              <a:rPr lang="cs-CZ" dirty="0">
                <a:latin typeface="+mj-lt"/>
              </a:rPr>
              <a:t>Odbornost autora</a:t>
            </a:r>
          </a:p>
          <a:p>
            <a:r>
              <a:rPr lang="cs-CZ" dirty="0">
                <a:latin typeface="+mj-lt"/>
              </a:rPr>
              <a:t>Objektivnost</a:t>
            </a:r>
          </a:p>
          <a:p>
            <a:r>
              <a:rPr lang="cs-CZ" dirty="0">
                <a:latin typeface="+mj-lt"/>
              </a:rPr>
              <a:t>Aktuálnost</a:t>
            </a:r>
          </a:p>
          <a:p>
            <a:r>
              <a:rPr lang="cs-CZ" dirty="0">
                <a:latin typeface="+mj-lt"/>
              </a:rPr>
              <a:t>Ucelenost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142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SPRÁVNOST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98234BB-706E-74A9-86E6-234A246642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819846"/>
            <a:ext cx="8566771" cy="538403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Věcná – ověřené informace + způsob jakým byly získány</a:t>
            </a:r>
          </a:p>
          <a:p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b="1" dirty="0"/>
              <a:t>Odbornost autora</a:t>
            </a:r>
          </a:p>
          <a:p>
            <a:r>
              <a:rPr lang="cs-CZ" dirty="0">
                <a:latin typeface="+mj-lt"/>
              </a:rPr>
              <a:t>Veškeré informace mají svého autora.</a:t>
            </a:r>
          </a:p>
          <a:p>
            <a:r>
              <a:rPr lang="cs-CZ" dirty="0">
                <a:latin typeface="+mj-lt"/>
              </a:rPr>
              <a:t>O autorovi se čtenář může dozvědět jak je odborně způsobilý k danému tématu.</a:t>
            </a:r>
          </a:p>
          <a:p>
            <a:r>
              <a:rPr lang="cs-CZ" dirty="0">
                <a:latin typeface="+mj-lt"/>
              </a:rPr>
              <a:t>O odbornosti svědčí gramatická správnost a úroveň článků.</a:t>
            </a:r>
          </a:p>
          <a:p>
            <a:r>
              <a:rPr lang="cs-CZ" dirty="0">
                <a:latin typeface="+mj-lt"/>
              </a:rPr>
              <a:t>Věcná – ověřené informace + způsob jakým byly získány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pic>
        <p:nvPicPr>
          <p:cNvPr id="4" name="Picture 5" descr="C:\Users\OEM\AppData\Local\Microsoft\Windows\INetCache\IE\IWZVBJG9\01_01_Copyright[1].jpg">
            <a:extLst>
              <a:ext uri="{FF2B5EF4-FFF2-40B4-BE49-F238E27FC236}">
                <a16:creationId xmlns:a16="http://schemas.microsoft.com/office/drawing/2014/main" id="{C0AD4D44-95CC-88C0-D08D-F32FEFED0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652" y="430501"/>
            <a:ext cx="1979127" cy="989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484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OBJEKTIVNOST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319883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Nezaujatost - nenadržování firmám, politickým stranám nebo zájmovým skupinám.</a:t>
            </a:r>
          </a:p>
          <a:p>
            <a:r>
              <a:rPr lang="cs-CZ" dirty="0">
                <a:latin typeface="+mj-lt"/>
              </a:rPr>
              <a:t>Reklamní články jsou od zbývajícího obsahu jednoznačně odděleny.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2" descr="C:\Users\OEM\AppData\Local\Microsoft\Windows\INetCache\IE\XMCIMIGJ\No_reklama.svg[1].png">
            <a:extLst>
              <a:ext uri="{FF2B5EF4-FFF2-40B4-BE49-F238E27FC236}">
                <a16:creationId xmlns:a16="http://schemas.microsoft.com/office/drawing/2014/main" id="{74C61E37-7822-BBC0-5DCC-AAF86BD25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004" y="407722"/>
            <a:ext cx="2453371" cy="9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159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AKTUÁLNOST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448123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Každá zveřejněná informace je datována.</a:t>
            </a:r>
          </a:p>
          <a:p>
            <a:r>
              <a:rPr lang="cs-CZ" dirty="0">
                <a:latin typeface="+mj-lt"/>
              </a:rPr>
              <a:t>S pojmem aktuálnosti souvisí také stárnutí informace.</a:t>
            </a:r>
          </a:p>
          <a:p>
            <a:r>
              <a:rPr lang="cs-CZ" dirty="0">
                <a:latin typeface="+mj-lt"/>
              </a:rPr>
              <a:t>Zdroje zveřejňující zastaralé informace působí nevěrohodně.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 descr="C:\Users\OEM\AppData\Local\Microsoft\Windows\INetCache\IE\XMCIMIGJ\Söndagens_datum[1].png">
            <a:extLst>
              <a:ext uri="{FF2B5EF4-FFF2-40B4-BE49-F238E27FC236}">
                <a16:creationId xmlns:a16="http://schemas.microsoft.com/office/drawing/2014/main" id="{707D890E-73A6-E906-73B4-813725116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056344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154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UCELENOST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51961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Informace nejsou vytaženy z kontextu jiného článku.</a:t>
            </a:r>
          </a:p>
          <a:p>
            <a:r>
              <a:rPr lang="cs-CZ" dirty="0">
                <a:latin typeface="+mj-lt"/>
              </a:rPr>
              <a:t>Informace nejsou účelově sestavovány.</a:t>
            </a:r>
          </a:p>
          <a:p>
            <a:r>
              <a:rPr lang="cs-CZ" dirty="0">
                <a:latin typeface="+mj-lt"/>
              </a:rPr>
              <a:t>Články obsahují odkazy na jiné články s podrobnějšími informacemi.</a:t>
            </a:r>
          </a:p>
          <a:p>
            <a:r>
              <a:rPr lang="cs-CZ" dirty="0">
                <a:latin typeface="+mj-lt"/>
              </a:rPr>
              <a:t>Psané informace jsou obvykle kombinovány s obrázky, grafy, schématy, mapami apod.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2" descr="C:\Users\OEM\AppData\Local\Microsoft\Windows\INetCache\IE\UORWHMZD\1200px-Saeulendiagramm-Beispiel.svg[1].png">
            <a:extLst>
              <a:ext uri="{FF2B5EF4-FFF2-40B4-BE49-F238E27FC236}">
                <a16:creationId xmlns:a16="http://schemas.microsoft.com/office/drawing/2014/main" id="{8A9BE2E1-B0B5-271F-D11A-4AF0664E2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438" y="149661"/>
            <a:ext cx="1738329" cy="13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520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ZPŮSOBY ZÍSKÁVÁNÍ INFORMACÍ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151220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Výzkum</a:t>
            </a:r>
          </a:p>
          <a:p>
            <a:r>
              <a:rPr lang="cs-CZ" dirty="0">
                <a:latin typeface="+mj-lt"/>
              </a:rPr>
              <a:t>Anketa</a:t>
            </a:r>
          </a:p>
          <a:p>
            <a:r>
              <a:rPr lang="cs-CZ" dirty="0">
                <a:latin typeface="+mj-lt"/>
              </a:rPr>
              <a:t>odborník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16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636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KDE OVĚŘOVAT INFORMACE?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5503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Dlouhé roky existující </a:t>
            </a:r>
            <a:r>
              <a:rPr lang="cs-CZ" b="1" dirty="0"/>
              <a:t>www.hoax.cz </a:t>
            </a:r>
            <a:r>
              <a:rPr lang="cs-CZ" dirty="0">
                <a:latin typeface="+mj-lt"/>
              </a:rPr>
              <a:t>ti umožní ověřit, jestli se právě nechystáš naletět. </a:t>
            </a:r>
          </a:p>
          <a:p>
            <a:r>
              <a:rPr lang="cs-CZ" b="1" dirty="0" err="1"/>
              <a:t>Hate</a:t>
            </a:r>
            <a:r>
              <a:rPr lang="cs-CZ" b="1" dirty="0"/>
              <a:t> Free </a:t>
            </a:r>
            <a:r>
              <a:rPr lang="cs-CZ" b="1" dirty="0" err="1"/>
              <a:t>Culture</a:t>
            </a:r>
            <a:r>
              <a:rPr lang="cs-CZ" b="1" dirty="0"/>
              <a:t> </a:t>
            </a:r>
            <a:r>
              <a:rPr lang="cs-CZ" dirty="0">
                <a:latin typeface="+mj-lt"/>
              </a:rPr>
              <a:t>má tak stále rostoucí část jménem Hoaxy a věnuje se spíš těm politickým či společenským. </a:t>
            </a:r>
          </a:p>
          <a:p>
            <a:r>
              <a:rPr lang="cs-CZ" dirty="0">
                <a:latin typeface="+mj-lt"/>
              </a:rPr>
              <a:t>Dalším zajímavým projektem v tomto ohledu může být </a:t>
            </a:r>
            <a:r>
              <a:rPr lang="cs-CZ" b="1" dirty="0"/>
              <a:t>Manipulátoři</a:t>
            </a:r>
            <a:r>
              <a:rPr lang="cs-CZ" dirty="0">
                <a:latin typeface="+mj-lt"/>
              </a:rPr>
              <a:t>. </a:t>
            </a:r>
          </a:p>
          <a:p>
            <a:r>
              <a:rPr lang="cs-CZ" dirty="0">
                <a:latin typeface="+mj-lt"/>
              </a:rPr>
              <a:t>V zahraničí by vás mohl zajímat </a:t>
            </a:r>
            <a:r>
              <a:rPr lang="cs-CZ" b="1" dirty="0"/>
              <a:t>Bellingcat.com</a:t>
            </a:r>
            <a:r>
              <a:rPr lang="cs-CZ" dirty="0">
                <a:latin typeface="+mj-lt"/>
              </a:rPr>
              <a:t>, ten se ale specializuje hlavně na politické a zpravodajské záležitosti a řada dalších.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17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92582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A CO FOTOGRAFIE?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547364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Pokud je součástí hoaxu obrázek, zkuste použít </a:t>
            </a:r>
            <a:r>
              <a:rPr lang="cs-CZ" b="1" dirty="0"/>
              <a:t>reverzní hledání</a:t>
            </a:r>
          </a:p>
          <a:p>
            <a:r>
              <a:rPr lang="cs-CZ" dirty="0">
                <a:latin typeface="+mj-lt"/>
              </a:rPr>
              <a:t>Některé změny lze poznat na první pohled, na některé je potřeba si obrázek hodně zvětšit (uvidíte stopy po začišťování). Na některé můžete zkusit využit </a:t>
            </a:r>
            <a:r>
              <a:rPr lang="cs-CZ" b="1" dirty="0" err="1"/>
              <a:t>FotoForensic</a:t>
            </a:r>
            <a:r>
              <a:rPr lang="cs-CZ" dirty="0">
                <a:latin typeface="+mj-lt"/>
              </a:rPr>
              <a:t>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18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2018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NEVĚŘ ANI VIDEÍM!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28780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Bohužel reverzní hledání videí neexistuje. </a:t>
            </a:r>
          </a:p>
          <a:p>
            <a:r>
              <a:rPr lang="cs-CZ" dirty="0">
                <a:latin typeface="+mj-lt"/>
              </a:rPr>
              <a:t>Tady budete muset zkusit to co budete nejspíš muset udělat stejně. Použít Google/YouTube a hledat podle slov pasujících k popisované „události“.</a:t>
            </a:r>
          </a:p>
          <a:p>
            <a:r>
              <a:rPr lang="cs-CZ" b="1" dirty="0"/>
              <a:t>Prostě hledat a hledat – ověřovat a ověřovat.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19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781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ZAMYSLETE SE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60"/>
            <a:ext cx="7759775" cy="1489239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/>
              <a:t>Co si představíš po pojmem média? K čemu slouží?</a:t>
            </a:r>
          </a:p>
          <a:p>
            <a:r>
              <a:rPr lang="cs-CZ" dirty="0"/>
              <a:t>Kde se s nimi můžeš setkat? Používáš nějaká média?</a:t>
            </a:r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945FDB6A-9F6D-CD92-C257-FB1186CA9116}"/>
              </a:ext>
            </a:extLst>
          </p:cNvPr>
          <p:cNvSpPr txBox="1">
            <a:spLocks/>
          </p:cNvSpPr>
          <p:nvPr/>
        </p:nvSpPr>
        <p:spPr>
          <a:xfrm>
            <a:off x="539552" y="4220133"/>
            <a:ext cx="8124101" cy="1611652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>
              <a:latin typeface="+mj-lt"/>
            </a:endParaRPr>
          </a:p>
          <a:p>
            <a:endParaRPr lang="cs-CZ" sz="900" i="1" dirty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Vyluštěte křížovku – její tajenka ti pomůže v dalším uvažování</a:t>
            </a:r>
            <a:r>
              <a:rPr lang="cs-CZ" dirty="0"/>
              <a:t>.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AA25845-43CA-07BB-0935-78AB8843E40D}"/>
              </a:ext>
            </a:extLst>
          </p:cNvPr>
          <p:cNvSpPr txBox="1"/>
          <p:nvPr/>
        </p:nvSpPr>
        <p:spPr>
          <a:xfrm>
            <a:off x="537438" y="3982647"/>
            <a:ext cx="1656184" cy="335756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/>
              <a:t>→ ÚKOL</a:t>
            </a:r>
          </a:p>
        </p:txBody>
      </p: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CO OVLIVŇUJE ZPRACOVÁNÍ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060325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rozsah informace, množství údajů</a:t>
            </a:r>
          </a:p>
          <a:p>
            <a:r>
              <a:rPr lang="cs-CZ" dirty="0">
                <a:latin typeface="+mj-lt"/>
              </a:rPr>
              <a:t>verifikace (ověření) získaných informací</a:t>
            </a:r>
          </a:p>
          <a:p>
            <a:r>
              <a:rPr lang="cs-CZ" dirty="0">
                <a:latin typeface="+mj-lt"/>
              </a:rPr>
              <a:t>analýza informací, znalost souvislostí</a:t>
            </a:r>
          </a:p>
          <a:p>
            <a:r>
              <a:rPr lang="cs-CZ" dirty="0">
                <a:latin typeface="+mj-lt"/>
              </a:rPr>
              <a:t>osobnost redaktora</a:t>
            </a:r>
          </a:p>
          <a:p>
            <a:r>
              <a:rPr lang="cs-CZ" dirty="0">
                <a:latin typeface="+mj-lt"/>
              </a:rPr>
              <a:t>styl média, ve kterém bude informace publikována</a:t>
            </a:r>
          </a:p>
          <a:p>
            <a:r>
              <a:rPr lang="cs-CZ" dirty="0">
                <a:latin typeface="+mj-lt"/>
              </a:rPr>
              <a:t>majitel média – viz </a:t>
            </a:r>
            <a:r>
              <a:rPr lang="cs-CZ" dirty="0">
                <a:latin typeface="+mj-lt"/>
                <a:hlinkClick r:id="rId3"/>
              </a:rPr>
              <a:t>grafika</a:t>
            </a:r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20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691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CO JSME ZJISTILI?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5503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mediální koncerny se snaží zaujmout co nejširší část publika, oslovovat různé cílové skupiny</a:t>
            </a:r>
          </a:p>
          <a:p>
            <a:r>
              <a:rPr lang="cs-CZ" dirty="0">
                <a:latin typeface="+mj-lt"/>
              </a:rPr>
              <a:t>styl nadpisů se výrazně liší podle cílové skupiny média a kategorie (seriózní média, bulvár)</a:t>
            </a:r>
          </a:p>
          <a:p>
            <a:r>
              <a:rPr lang="cs-CZ" dirty="0">
                <a:latin typeface="+mj-lt"/>
              </a:rPr>
              <a:t>podobně se odlišuje využívání jazykových prostředků a formy jazyka</a:t>
            </a:r>
          </a:p>
          <a:p>
            <a:r>
              <a:rPr lang="cs-CZ" dirty="0">
                <a:latin typeface="+mj-lt"/>
              </a:rPr>
              <a:t>celkové vyznění článků v různých médiích je závislé na mnoha okolnostech, ale vždy zachovává zaměření média na cílovou skupinu a snaží se dodržet klasifikaci média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21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1595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ÚKOL PRO DVOJICE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22</a:t>
            </a:fld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2607567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>
              <a:latin typeface="+mj-lt"/>
            </a:endParaRPr>
          </a:p>
          <a:p>
            <a:endParaRPr lang="cs-CZ" sz="900" i="1" dirty="0">
              <a:latin typeface="+mj-lt"/>
            </a:endParaRPr>
          </a:p>
          <a:p>
            <a:r>
              <a:rPr lang="cs-CZ" i="1" dirty="0">
                <a:latin typeface="+mj-lt"/>
              </a:rPr>
              <a:t>Utvořte dvojice a vyplňte pracovní list Pracovní list – Média</a:t>
            </a:r>
          </a:p>
          <a:p>
            <a:r>
              <a:rPr lang="cs-CZ" i="1" dirty="0">
                <a:latin typeface="+mj-lt"/>
              </a:rPr>
              <a:t>Použijte znalosti, jež jste dozvěděli nebo jste si připomněli v dnešní lekci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/>
              <a:t>→ ÚKOL</a:t>
            </a:r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9136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ZDROJE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</a:t>
            </a:r>
            <a:r>
              <a:rPr lang="cs-CZ" sz="1800" dirty="0">
                <a:latin typeface="+mj-lt"/>
                <a:hlinkClick r:id="rId3"/>
              </a:rPr>
              <a:t>www.office.microsoft.com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BĚLOHLAVÁ,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800" dirty="0">
                <a:latin typeface="+mj-lt"/>
              </a:rPr>
              <a:t>MIČIENKA, Marek a Jan JIRÁK. Rozumět médiím: základy mediální výchovy pro učitele. Praha: </a:t>
            </a:r>
            <a:r>
              <a:rPr lang="cs-CZ" sz="1800" dirty="0" err="1">
                <a:latin typeface="+mj-lt"/>
              </a:rPr>
              <a:t>Partners</a:t>
            </a:r>
            <a:r>
              <a:rPr lang="cs-CZ" sz="1800" dirty="0">
                <a:latin typeface="+mj-lt"/>
              </a:rPr>
              <a:t> Czech, 2006. ISBN 80-239-6762-2.</a:t>
            </a:r>
          </a:p>
          <a:p>
            <a:r>
              <a:rPr lang="cs-CZ" sz="1800" dirty="0">
                <a:latin typeface="+mj-lt"/>
              </a:rPr>
              <a:t>HALADA, Jan a Barbora OSVALDOVÁ, </a:t>
            </a:r>
            <a:r>
              <a:rPr lang="cs-CZ" sz="1800" dirty="0" err="1">
                <a:latin typeface="+mj-lt"/>
              </a:rPr>
              <a:t>ed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Slovník žurnalistiky: výklad pojmů a teorie oboru</a:t>
            </a:r>
            <a:r>
              <a:rPr lang="cs-CZ" sz="1800" dirty="0">
                <a:latin typeface="+mj-lt"/>
              </a:rPr>
              <a:t>. Praha: Univerzita Karlova, nakladatelství Karolinum, 2017. ISBN 9788024637525.</a:t>
            </a:r>
          </a:p>
          <a:p>
            <a:r>
              <a:rPr lang="cs-CZ" sz="1800" dirty="0">
                <a:latin typeface="+mj-lt"/>
              </a:rPr>
              <a:t>POSPÍŠIL, Jan a Lucie S. ZÁVODNÁ. </a:t>
            </a:r>
            <a:r>
              <a:rPr lang="cs-CZ" sz="1800" i="1" dirty="0">
                <a:latin typeface="+mj-lt"/>
              </a:rPr>
              <a:t>Mediální výchova - Metodika</a:t>
            </a:r>
            <a:r>
              <a:rPr lang="cs-CZ" sz="1800" dirty="0">
                <a:latin typeface="+mj-lt"/>
              </a:rPr>
              <a:t>. Praha: </a:t>
            </a:r>
            <a:r>
              <a:rPr lang="cs-CZ" sz="1800" dirty="0" err="1">
                <a:latin typeface="+mj-lt"/>
              </a:rPr>
              <a:t>Computer</a:t>
            </a:r>
            <a:r>
              <a:rPr lang="cs-CZ" sz="1800" dirty="0">
                <a:latin typeface="+mj-lt"/>
              </a:rPr>
              <a:t> Media, 2011. ISBN 978-80-7402-040-7.</a:t>
            </a:r>
          </a:p>
          <a:p>
            <a:r>
              <a:rPr lang="cs-CZ" sz="1800" dirty="0">
                <a:latin typeface="+mj-lt"/>
              </a:rPr>
              <a:t>STRCULOVÁ, Vladimíra, </a:t>
            </a:r>
            <a:r>
              <a:rPr lang="cs-CZ" sz="1800" dirty="0" err="1">
                <a:latin typeface="+mj-lt"/>
              </a:rPr>
              <a:t>ed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Mediální výchova: [praktické náměty pro výuku na 1. stupni ZŠ</a:t>
            </a:r>
            <a:r>
              <a:rPr lang="cs-CZ" sz="1800" dirty="0">
                <a:latin typeface="+mj-lt"/>
              </a:rPr>
              <a:t>. Praha: Raabe, c2011. Dobrá škola. ISBN 978-80-86307-74-9.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23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524736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cs-CZ" sz="2400" dirty="0">
                <a:latin typeface="+mj-lt"/>
              </a:rPr>
              <a:t>údaj o reálném stavu či prostředí nebo o procesech, které v něm probíhají</a:t>
            </a:r>
          </a:p>
          <a:p>
            <a:r>
              <a:rPr lang="cs-CZ" sz="2400" dirty="0">
                <a:latin typeface="+mj-lt"/>
              </a:rPr>
              <a:t>média = prostředníci - mezi tím, co se někde děje, a těmi, kteří informace přijímají</a:t>
            </a:r>
          </a:p>
          <a:p>
            <a:r>
              <a:rPr lang="cs-CZ" sz="2400" dirty="0">
                <a:latin typeface="+mj-lt"/>
              </a:rPr>
              <a:t>Informace je pojem velmi široký a jeho pojetí se měnilo v průběhu historie.</a:t>
            </a:r>
          </a:p>
          <a:p>
            <a:r>
              <a:rPr lang="cs-CZ" sz="2400" dirty="0">
                <a:latin typeface="+mj-lt"/>
              </a:rPr>
              <a:t>Od nejstarších dob mezi sebou lidé komunikovali a předávali si informace. Samozřejmě že v různých dobách různým způsobem.</a:t>
            </a:r>
          </a:p>
          <a:p>
            <a:pPr marL="0" indent="0">
              <a:buNone/>
            </a:pPr>
            <a:endParaRPr lang="cs-CZ" sz="1800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ovéPole 3">
            <a:extLst>
              <a:ext uri="{FF2B5EF4-FFF2-40B4-BE49-F238E27FC236}">
                <a16:creationId xmlns:a16="http://schemas.microsoft.com/office/drawing/2014/main" id="{BD2D9E26-F3A0-6EAE-80C7-D831A19F512B}"/>
              </a:ext>
            </a:extLst>
          </p:cNvPr>
          <p:cNvSpPr txBox="1"/>
          <p:nvPr/>
        </p:nvSpPr>
        <p:spPr>
          <a:xfrm>
            <a:off x="537438" y="4643869"/>
            <a:ext cx="2594402" cy="369333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/>
              <a:t>→ ZAMYSLETE SE</a:t>
            </a:r>
          </a:p>
        </p:txBody>
      </p:sp>
      <p:sp>
        <p:nvSpPr>
          <p:cNvPr id="5" name="Zástupný symbol pro obsah 2">
            <a:extLst>
              <a:ext uri="{FF2B5EF4-FFF2-40B4-BE49-F238E27FC236}">
                <a16:creationId xmlns:a16="http://schemas.microsoft.com/office/drawing/2014/main" id="{06C92BC8-EA39-7A92-4652-2D09B21C4936}"/>
              </a:ext>
            </a:extLst>
          </p:cNvPr>
          <p:cNvSpPr txBox="1">
            <a:spLocks/>
          </p:cNvSpPr>
          <p:nvPr/>
        </p:nvSpPr>
        <p:spPr>
          <a:xfrm>
            <a:off x="539552" y="4869159"/>
            <a:ext cx="8124101" cy="96262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>
              <a:latin typeface="+mj-lt"/>
            </a:endParaRPr>
          </a:p>
          <a:p>
            <a:pPr marL="0" indent="0">
              <a:buNone/>
            </a:pPr>
            <a:r>
              <a:rPr lang="cs-CZ" sz="2400" i="1" dirty="0">
                <a:latin typeface="+mj-lt"/>
              </a:rPr>
              <a:t>Jakým způsobem mohli lidé komunikovat? Co mohli používat?</a:t>
            </a:r>
          </a:p>
        </p:txBody>
      </p: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ŠÍŘENÍ INFORMACÍ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sz="2400" dirty="0">
                <a:latin typeface="+mj-lt"/>
              </a:rPr>
              <a:t>Historicky – slovem nebo písmem, později i obrazem nebo zvukem</a:t>
            </a:r>
          </a:p>
          <a:p>
            <a:r>
              <a:rPr lang="cs-CZ" sz="2400" dirty="0">
                <a:latin typeface="+mj-lt"/>
              </a:rPr>
              <a:t>Každý tento typ šíření má svoje klady a zápory, při předávání informací dochází k </a:t>
            </a:r>
            <a:r>
              <a:rPr lang="cs-CZ" sz="2400" b="1" dirty="0"/>
              <a:t>tzv. Informačnímu šumu</a:t>
            </a:r>
          </a:p>
          <a:p>
            <a:r>
              <a:rPr lang="cs-CZ" sz="2400" b="1" dirty="0"/>
              <a:t>K médiím patří: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noviny, časopisy, televize atp.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elektronická média</a:t>
            </a:r>
          </a:p>
          <a:p>
            <a:r>
              <a:rPr lang="cs-CZ" sz="2400" b="1" dirty="0"/>
              <a:t>Úkoly médií: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informování, poučení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informace jako vědění, které lze předávat</a:t>
            </a:r>
          </a:p>
          <a:p>
            <a:endParaRPr lang="cs-CZ" b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ČLENĚNÍ MÉDIÍ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sz="2400" b="1" dirty="0"/>
              <a:t>Primární média</a:t>
            </a:r>
            <a:r>
              <a:rPr lang="cs-CZ" sz="2400" dirty="0"/>
              <a:t> 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umožňují sdělování bez dodatečných pomůcek (např. mluvené slovo, gesto, pohyb).  </a:t>
            </a:r>
          </a:p>
          <a:p>
            <a:r>
              <a:rPr lang="cs-CZ" sz="2400" b="1" dirty="0"/>
              <a:t>Sekundární média</a:t>
            </a:r>
            <a:r>
              <a:rPr lang="cs-CZ" sz="2400" dirty="0"/>
              <a:t> 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ke sdělení využívají technologické pomůcky na straně sdělujícího, ne však na straně příjemce (např. megafon, vesnický rozhlas, tisk).</a:t>
            </a:r>
          </a:p>
          <a:p>
            <a:r>
              <a:rPr lang="cs-CZ" sz="2400" b="1" dirty="0"/>
              <a:t>Terciární média</a:t>
            </a:r>
            <a:r>
              <a:rPr lang="cs-CZ" sz="2400" dirty="0"/>
              <a:t> </a:t>
            </a:r>
          </a:p>
          <a:p>
            <a:pPr marL="252000" indent="0">
              <a:buNone/>
            </a:pPr>
            <a:r>
              <a:rPr lang="cs-CZ" sz="2400" dirty="0">
                <a:latin typeface="+mj-lt"/>
              </a:rPr>
              <a:t>-vyžadují technologickou pomůcku na straně sdělujícího i příjemce (např. rozhlas, televize, telefon, počítač). 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DRUHY MÉDIÍ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cs-CZ" sz="2400" dirty="0">
                <a:latin typeface="+mj-lt"/>
              </a:rPr>
              <a:t>Tištěná (psaná, obrazová…)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>
                <a:latin typeface="+mj-lt"/>
              </a:rPr>
              <a:t>Elektronická, digitální (Nová média)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>
                <a:latin typeface="+mj-lt"/>
              </a:rPr>
              <a:t>Rozhlasová (zvuková)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sz="2400" dirty="0">
                <a:latin typeface="+mj-lt"/>
              </a:rPr>
              <a:t>Televizní (obrazová, filmová…)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SPECIFICKÁ MÉDIA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373779"/>
          </a:xfrm>
          <a:ln>
            <a:noFill/>
          </a:ln>
        </p:spPr>
        <p:txBody>
          <a:bodyPr wrap="square">
            <a:spAutoFit/>
          </a:bodyPr>
          <a:lstStyle/>
          <a:p>
            <a:pPr marL="651600" lvl="1" indent="-457200">
              <a:spcBef>
                <a:spcPts val="90"/>
              </a:spcBef>
            </a:pPr>
            <a:r>
              <a:rPr lang="cs-CZ" dirty="0">
                <a:latin typeface="+mj-lt"/>
              </a:rPr>
              <a:t>jsou nástrojem, který působí slovem, obrazem, zvukem, pohybem, tvarem, barvou a jinými komunikačními prvky (př. reklama, hudební produkce…)</a:t>
            </a:r>
          </a:p>
          <a:p>
            <a:pPr marL="651600" lvl="1" indent="-457200">
              <a:spcBef>
                <a:spcPts val="90"/>
              </a:spcBef>
            </a:pPr>
            <a:endParaRPr lang="cs-CZ" dirty="0">
              <a:latin typeface="+mj-lt"/>
            </a:endParaRPr>
          </a:p>
          <a:p>
            <a:pPr marL="194400" lvl="1" indent="0">
              <a:spcBef>
                <a:spcPts val="90"/>
              </a:spcBef>
              <a:buNone/>
            </a:pPr>
            <a:r>
              <a:rPr lang="cs-CZ" b="1" dirty="0"/>
              <a:t>Propagační prostředky:</a:t>
            </a:r>
          </a:p>
          <a:p>
            <a:pPr marL="651600" lvl="1" indent="-457200">
              <a:spcBef>
                <a:spcPts val="90"/>
              </a:spcBef>
            </a:pPr>
            <a:r>
              <a:rPr lang="cs-CZ" dirty="0">
                <a:latin typeface="+mj-lt"/>
              </a:rPr>
              <a:t>technická příbuznost (tištěné, zvukové, světelné, prostorové apod.)</a:t>
            </a:r>
          </a:p>
          <a:p>
            <a:pPr marL="651600" lvl="1" indent="-457200">
              <a:spcBef>
                <a:spcPts val="90"/>
              </a:spcBef>
            </a:pPr>
            <a:r>
              <a:rPr lang="cs-CZ" dirty="0">
                <a:latin typeface="+mj-lt"/>
              </a:rPr>
              <a:t>délka působení (např. plakát, noviny, rozhlas)</a:t>
            </a:r>
          </a:p>
          <a:p>
            <a:pPr marL="651600" lvl="1" indent="-457200">
              <a:spcBef>
                <a:spcPts val="90"/>
              </a:spcBef>
            </a:pPr>
            <a:r>
              <a:rPr lang="cs-CZ" dirty="0">
                <a:latin typeface="+mj-lt"/>
              </a:rPr>
              <a:t>místo působení (na místě prodeje, na ulici, doma)</a:t>
            </a:r>
          </a:p>
          <a:p>
            <a:pPr marL="651600" lvl="1" indent="-457200">
              <a:spcBef>
                <a:spcPts val="90"/>
              </a:spcBef>
            </a:pPr>
            <a:r>
              <a:rPr lang="cs-CZ" dirty="0">
                <a:latin typeface="+mj-lt"/>
              </a:rPr>
              <a:t>způsob komunikace, smyslové vnímání, vliv na objekt propagace atd.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MEDÁLNÍ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576364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informace zpracované novináři</a:t>
            </a:r>
          </a:p>
          <a:p>
            <a:r>
              <a:rPr lang="cs-CZ" dirty="0">
                <a:latin typeface="+mj-lt"/>
              </a:rPr>
              <a:t>publikované v médiích</a:t>
            </a:r>
          </a:p>
          <a:p>
            <a:r>
              <a:rPr lang="cs-CZ" dirty="0">
                <a:latin typeface="+mj-lt"/>
              </a:rPr>
              <a:t>zpracování informací je vždy subjektivní</a:t>
            </a:r>
          </a:p>
          <a:p>
            <a:r>
              <a:rPr lang="cs-CZ" dirty="0">
                <a:latin typeface="+mj-lt"/>
              </a:rPr>
              <a:t>Na čem je závislé zpracování a prezentace informací?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CO JE ZDROJ INFORMACE?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739759"/>
          </a:xfr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b="1" dirty="0"/>
              <a:t>dají rozdělit podle: </a:t>
            </a:r>
          </a:p>
          <a:p>
            <a:r>
              <a:rPr lang="cs-CZ" dirty="0">
                <a:latin typeface="+mj-lt"/>
              </a:rPr>
              <a:t>smyslů − zvuková sdělení, obrazová sdělení </a:t>
            </a:r>
          </a:p>
          <a:p>
            <a:r>
              <a:rPr lang="cs-CZ" dirty="0">
                <a:latin typeface="+mj-lt"/>
              </a:rPr>
              <a:t>míry masovosti – největší množství lidí pravděpodobně oslovuje televize, méně výklad ve škole, dialog dvou lidí </a:t>
            </a:r>
          </a:p>
          <a:p>
            <a:r>
              <a:rPr lang="cs-CZ" dirty="0">
                <a:latin typeface="+mj-lt"/>
              </a:rPr>
              <a:t>informačního média − noviny, časopisy, televize, Internet </a:t>
            </a: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/>
              <a:t>Začínáme s médii</a:t>
            </a:r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851</TotalTime>
  <Words>1506</Words>
  <Application>Microsoft Office PowerPoint</Application>
  <PresentationFormat>Předvádění na obrazovce (4:3)</PresentationFormat>
  <Paragraphs>265</Paragraphs>
  <Slides>24</Slides>
  <Notes>23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Motiv Office</vt:lpstr>
      <vt:lpstr>MÉDIA  A INFORMACE</vt:lpstr>
      <vt:lpstr>ZAMYSLETE SE</vt:lpstr>
      <vt:lpstr>INFORMACE</vt:lpstr>
      <vt:lpstr>ŠÍŘENÍ INFORMACÍ</vt:lpstr>
      <vt:lpstr>ČLENĚNÍ MÉDIÍ</vt:lpstr>
      <vt:lpstr>DRUHY MÉDIÍ</vt:lpstr>
      <vt:lpstr>SPECIFICKÁ MÉDIA</vt:lpstr>
      <vt:lpstr>MEDÁLNÍ INFORMACE</vt:lpstr>
      <vt:lpstr>CO JE ZDROJ INFORMACE?</vt:lpstr>
      <vt:lpstr>DĚLENÍ ZDROJŮ PODLE PERIODICITY</vt:lpstr>
      <vt:lpstr>VLASTNOSTI  aneb jak poznat objektivní informaci?</vt:lpstr>
      <vt:lpstr>SPRÁVNOST</vt:lpstr>
      <vt:lpstr>OBJEKTIVNOST</vt:lpstr>
      <vt:lpstr>AKTUÁLNOST</vt:lpstr>
      <vt:lpstr>UCELENOST</vt:lpstr>
      <vt:lpstr>ZPŮSOBY ZÍSKÁVÁNÍ INFORMACÍ</vt:lpstr>
      <vt:lpstr>KDE OVĚŘOVAT INFORMACE?</vt:lpstr>
      <vt:lpstr>A CO FOTOGRAFIE?</vt:lpstr>
      <vt:lpstr>NEVĚŘ ANI VIDEÍM!</vt:lpstr>
      <vt:lpstr>CO OVLIVŇUJE ZPRACOVÁNÍ</vt:lpstr>
      <vt:lpstr>CO JSME ZJISTILI?</vt:lpstr>
      <vt:lpstr>ÚKOL PRO DVOJICE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62</cp:revision>
  <dcterms:created xsi:type="dcterms:W3CDTF">2018-12-12T19:10:22Z</dcterms:created>
  <dcterms:modified xsi:type="dcterms:W3CDTF">2022-09-27T13:55:38Z</dcterms:modified>
</cp:coreProperties>
</file>