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6"/>
  </p:notesMasterIdLst>
  <p:sldIdLst>
    <p:sldId id="256" r:id="rId2"/>
    <p:sldId id="269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78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13. 4. 2020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860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7419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66340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5868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7728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701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2699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91092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96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39848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13. 4. 2020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13. 4. 2020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13. 4. 2020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tac.cz/data/Materialy_MV.pdf" TargetMode="External"/><Relationship Id="rId4" Type="http://schemas.openxmlformats.org/officeDocument/2006/relationships/hyperlink" Target="https://www.jsns.cz/projekty/medialni-vzdelavani/materialy/mapa-lekci-a-aktivit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5829300" cy="924819"/>
          </a:xfrm>
        </p:spPr>
        <p:txBody>
          <a:bodyPr>
            <a:normAutofit/>
          </a:bodyPr>
          <a:lstStyle/>
          <a:p>
            <a:pPr algn="l"/>
            <a:r>
              <a:rPr lang="cs-CZ" b="1" dirty="0" smtClean="0">
                <a:latin typeface="+mn-lt"/>
              </a:rPr>
              <a:t>ZPRÁVA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5143500" cy="432048"/>
          </a:xfrm>
        </p:spPr>
        <p:txBody>
          <a:bodyPr>
            <a:normAutofit/>
          </a:bodyPr>
          <a:lstStyle/>
          <a:p>
            <a:pPr algn="l"/>
            <a:r>
              <a:rPr lang="cs-CZ" dirty="0" smtClean="0">
                <a:latin typeface="+mj-lt"/>
              </a:rPr>
              <a:t>TISKOVÉ ZPRAVODAJSTVÍ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CVIČENÍ – TIŠTĚNÁ ZPRÁVA 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/>
              <a:t>Zpráva (časté fráze</a:t>
            </a:r>
            <a:r>
              <a:rPr lang="cs-CZ" b="1" dirty="0" smtClean="0"/>
              <a:t>)</a:t>
            </a:r>
          </a:p>
          <a:p>
            <a:pPr marL="0" indent="0"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>
                <a:latin typeface="+mj-lt"/>
              </a:rPr>
              <a:t>Dne ______ se konala ______ v ______.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Akce </a:t>
            </a:r>
            <a:r>
              <a:rPr lang="cs-CZ" dirty="0">
                <a:latin typeface="+mj-lt"/>
              </a:rPr>
              <a:t>se zúčastnilo ______. Zvítězil ______.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Děkujeme </a:t>
            </a:r>
            <a:r>
              <a:rPr lang="cs-CZ" dirty="0">
                <a:latin typeface="+mj-lt"/>
              </a:rPr>
              <a:t>všem návštěvníkům/zájemcům,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kteří </a:t>
            </a:r>
            <a:r>
              <a:rPr lang="cs-CZ" dirty="0">
                <a:latin typeface="+mj-lt"/>
              </a:rPr>
              <a:t>nám pomohli akci uspořádat a jsme rádi,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že </a:t>
            </a:r>
            <a:r>
              <a:rPr lang="cs-CZ" dirty="0">
                <a:latin typeface="+mj-lt"/>
              </a:rPr>
              <a:t>se akce i přes nepřízeň počasí vydařila.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7435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1" y="4191531"/>
            <a:ext cx="2173034" cy="2078661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KACHNY A DALŠÍ HAVĚŤ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cs-CZ" b="1" dirty="0" err="1">
                <a:solidFill>
                  <a:srgbClr val="C00000"/>
                </a:solidFill>
              </a:rPr>
              <a:t>Fake</a:t>
            </a:r>
            <a:r>
              <a:rPr lang="cs-CZ" b="1" dirty="0">
                <a:solidFill>
                  <a:srgbClr val="C00000"/>
                </a:solidFill>
              </a:rPr>
              <a:t> </a:t>
            </a:r>
            <a:r>
              <a:rPr lang="cs-CZ" b="1" dirty="0" err="1">
                <a:solidFill>
                  <a:srgbClr val="C00000"/>
                </a:solidFill>
              </a:rPr>
              <a:t>news</a:t>
            </a:r>
            <a:r>
              <a:rPr lang="cs-CZ" dirty="0">
                <a:latin typeface="+mj-lt"/>
              </a:rPr>
              <a:t> - dezinformační zprávy, které mají za cíl například ovlivnit veřejné mínění, diskreditovat politické odpůrce nebo vyvolat skandál. </a:t>
            </a:r>
          </a:p>
          <a:p>
            <a:r>
              <a:rPr lang="cs-CZ" dirty="0">
                <a:latin typeface="+mj-lt"/>
              </a:rPr>
              <a:t>Další názvy jsou také </a:t>
            </a:r>
            <a:r>
              <a:rPr lang="cs-CZ" b="1" dirty="0"/>
              <a:t>dezinformace</a:t>
            </a:r>
            <a:r>
              <a:rPr lang="cs-CZ" dirty="0">
                <a:latin typeface="+mj-lt"/>
              </a:rPr>
              <a:t>, </a:t>
            </a:r>
            <a:r>
              <a:rPr lang="cs-CZ" b="1" dirty="0" err="1"/>
              <a:t>hoaxy</a:t>
            </a:r>
            <a:r>
              <a:rPr lang="cs-CZ" b="1" dirty="0">
                <a:latin typeface="+mj-lt"/>
              </a:rPr>
              <a:t> </a:t>
            </a:r>
            <a:r>
              <a:rPr lang="cs-CZ" dirty="0">
                <a:latin typeface="+mj-lt"/>
              </a:rPr>
              <a:t>nebo </a:t>
            </a:r>
            <a:r>
              <a:rPr lang="cs-CZ" b="1" dirty="0"/>
              <a:t>„novinářské kachny“.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2049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KDE OVĚŘIT?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772816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20"/>
              </a:spcAft>
              <a:defRPr/>
            </a:pPr>
            <a:r>
              <a:rPr lang="cs-CZ" sz="1800" b="1" dirty="0">
                <a:solidFill>
                  <a:srgbClr val="C00000"/>
                </a:solidFill>
                <a:ea typeface="Times New Roman"/>
                <a:cs typeface="Times New Roman"/>
              </a:rPr>
              <a:t>manipulátoři.cz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 - publicistický web. </a:t>
            </a:r>
            <a:r>
              <a:rPr lang="cs-CZ" sz="1800" dirty="0" smtClean="0">
                <a:latin typeface="+mj-lt"/>
                <a:ea typeface="Times New Roman"/>
                <a:cs typeface="Times New Roman"/>
              </a:rPr>
              <a:t>Věnuje 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se například politickému marketingu, ověřování faktů, public relations a dalších oblastem. Nejvíce se věnuje vyvracení </a:t>
            </a:r>
            <a:r>
              <a:rPr lang="cs-CZ" sz="1800" dirty="0" err="1">
                <a:latin typeface="+mj-lt"/>
                <a:ea typeface="Times New Roman"/>
                <a:cs typeface="Times New Roman"/>
              </a:rPr>
              <a:t>hoaxů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, má jejich vlastní databázi.</a:t>
            </a:r>
            <a:endParaRPr lang="cs-CZ" sz="18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cs-CZ" sz="18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hoax.cz</a:t>
            </a:r>
            <a:r>
              <a:rPr lang="cs-CZ" sz="1800" dirty="0" smtClean="0">
                <a:latin typeface="+mj-lt"/>
                <a:ea typeface="Times New Roman"/>
                <a:cs typeface="Times New Roman"/>
              </a:rPr>
              <a:t> - server 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snažící se informovat uživatele o nástrahách internetu, kterým se šíří poplašné zprávy. Vede seznam nejčastějších </a:t>
            </a:r>
            <a:r>
              <a:rPr lang="cs-CZ" sz="1800" dirty="0" err="1">
                <a:latin typeface="+mj-lt"/>
                <a:ea typeface="Times New Roman"/>
                <a:cs typeface="Times New Roman"/>
              </a:rPr>
              <a:t>hoaxů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, </a:t>
            </a:r>
            <a:r>
              <a:rPr lang="cs-CZ" sz="1800" i="1" dirty="0">
                <a:latin typeface="+mj-lt"/>
                <a:ea typeface="Times New Roman"/>
                <a:cs typeface="Times New Roman"/>
              </a:rPr>
              <a:t>například zadávání </a:t>
            </a:r>
            <a:r>
              <a:rPr lang="cs-CZ" sz="1800" i="1" dirty="0" err="1">
                <a:latin typeface="+mj-lt"/>
                <a:ea typeface="Times New Roman"/>
                <a:cs typeface="Times New Roman"/>
              </a:rPr>
              <a:t>PINu</a:t>
            </a:r>
            <a:r>
              <a:rPr lang="cs-CZ" sz="1800" i="1" dirty="0">
                <a:latin typeface="+mj-lt"/>
                <a:ea typeface="Times New Roman"/>
                <a:cs typeface="Times New Roman"/>
              </a:rPr>
              <a:t> opačně v nebezpečí nebo Proč neplatit pokuty. </a:t>
            </a:r>
            <a:r>
              <a:rPr lang="cs-CZ" sz="1800" i="1" dirty="0" err="1">
                <a:latin typeface="+mj-lt"/>
                <a:ea typeface="Times New Roman"/>
                <a:cs typeface="Times New Roman"/>
              </a:rPr>
              <a:t>Hoax</a:t>
            </a:r>
            <a:r>
              <a:rPr lang="cs-CZ" sz="1800" i="1" dirty="0">
                <a:latin typeface="+mj-lt"/>
                <a:ea typeface="Times New Roman"/>
                <a:cs typeface="Times New Roman"/>
              </a:rPr>
              <a:t> s pokutami se objevil už v roce 2004, ale šíří se i dnes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. </a:t>
            </a:r>
            <a:endParaRPr lang="cs-CZ" sz="18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cs-CZ" sz="1800" b="1" dirty="0">
                <a:solidFill>
                  <a:srgbClr val="C00000"/>
                </a:solidFill>
                <a:ea typeface="Times New Roman"/>
                <a:cs typeface="Times New Roman"/>
              </a:rPr>
              <a:t>demagog.cz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 - studentský projekt, jehož cílem je kontrola faktických tvrzení, která zazní v politických televizních debatách. </a:t>
            </a:r>
            <a:endParaRPr lang="cs-CZ" sz="18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cs-CZ" sz="1800" b="1" dirty="0">
                <a:solidFill>
                  <a:srgbClr val="C00000"/>
                </a:solidFill>
                <a:ea typeface="Times New Roman"/>
                <a:cs typeface="Times New Roman"/>
              </a:rPr>
              <a:t>fakescape.cz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 - skupina studentů z katedry politologie Masarykovy univerzity, chce šířit povědomí o </a:t>
            </a:r>
            <a:r>
              <a:rPr lang="cs-CZ" sz="1800" dirty="0" err="1">
                <a:latin typeface="+mj-lt"/>
                <a:ea typeface="Times New Roman"/>
                <a:cs typeface="Times New Roman"/>
              </a:rPr>
              <a:t>fake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 </a:t>
            </a:r>
            <a:r>
              <a:rPr lang="cs-CZ" sz="1800" dirty="0" err="1">
                <a:latin typeface="+mj-lt"/>
                <a:ea typeface="Times New Roman"/>
                <a:cs typeface="Times New Roman"/>
              </a:rPr>
              <a:t>news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, jak zprávy ověřovat nebo učit studenty, jak poznat manipulace nebo falešné zprávy. Zvýšit mediální i digitální gramotnost společnosti. </a:t>
            </a:r>
            <a:endParaRPr lang="cs-CZ" sz="18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cs-CZ" sz="1800" b="1" dirty="0">
                <a:solidFill>
                  <a:srgbClr val="C00000"/>
                </a:solidFill>
                <a:ea typeface="Times New Roman"/>
                <a:cs typeface="Times New Roman"/>
              </a:rPr>
              <a:t>zvolsi.info.cz</a:t>
            </a:r>
            <a:r>
              <a:rPr lang="cs-CZ" sz="1800" dirty="0">
                <a:latin typeface="+mj-lt"/>
                <a:ea typeface="Times New Roman"/>
                <a:cs typeface="Times New Roman"/>
              </a:rPr>
              <a:t> - první skupina studentů Masarykovy univerzity, která sepsala "Surfařova průvodce po internetu". Slouží jako návod, jak se ve světě médií nenechat vodit za nos a nevěřit nesmyslům. </a:t>
            </a:r>
            <a:endParaRPr lang="cs-CZ" sz="1800" dirty="0" smtClean="0"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9281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700" dirty="0">
                <a:latin typeface="+mj-lt"/>
              </a:rPr>
              <a:t>Obrázky – z galerie Klipart </a:t>
            </a:r>
            <a:r>
              <a:rPr lang="cs-CZ" sz="1700" dirty="0">
                <a:latin typeface="+mj-lt"/>
                <a:hlinkClick r:id="rId3"/>
              </a:rPr>
              <a:t>www.office.microsoft.com</a:t>
            </a:r>
            <a:endParaRPr lang="cs-CZ" sz="1700" dirty="0">
              <a:latin typeface="+mj-lt"/>
            </a:endParaRPr>
          </a:p>
          <a:p>
            <a:r>
              <a:rPr lang="cs-CZ" sz="1700" dirty="0">
                <a:latin typeface="+mj-lt"/>
              </a:rPr>
              <a:t>BĚLOHLAVÁ,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700" dirty="0">
                <a:latin typeface="+mj-lt"/>
              </a:rPr>
              <a:t>MIČIENKA, Marek a Jan JIRÁK. Rozumět médiím: základy mediální výchovy pro učitele. Praha: </a:t>
            </a:r>
            <a:r>
              <a:rPr lang="cs-CZ" sz="1700" dirty="0" err="1">
                <a:latin typeface="+mj-lt"/>
              </a:rPr>
              <a:t>Partners</a:t>
            </a:r>
            <a:r>
              <a:rPr lang="cs-CZ" sz="1700" dirty="0">
                <a:latin typeface="+mj-lt"/>
              </a:rPr>
              <a:t> Czech, 2006. ISBN 80-239-6762-2.</a:t>
            </a:r>
          </a:p>
          <a:p>
            <a:r>
              <a:rPr lang="cs-CZ" sz="1700" dirty="0">
                <a:latin typeface="+mj-lt"/>
              </a:rPr>
              <a:t>HALADA, Jan a Barbora OSVALDOVÁ, </a:t>
            </a:r>
            <a:r>
              <a:rPr lang="cs-CZ" sz="1700" dirty="0" err="1">
                <a:latin typeface="+mj-lt"/>
              </a:rPr>
              <a:t>ed</a:t>
            </a:r>
            <a:r>
              <a:rPr lang="cs-CZ" sz="1700" dirty="0">
                <a:latin typeface="+mj-lt"/>
              </a:rPr>
              <a:t>. </a:t>
            </a:r>
            <a:r>
              <a:rPr lang="cs-CZ" sz="1700" i="1" dirty="0">
                <a:latin typeface="+mj-lt"/>
              </a:rPr>
              <a:t>Slovník žurnalistiky: výklad pojmů a teorie oboru</a:t>
            </a:r>
            <a:r>
              <a:rPr lang="cs-CZ" sz="1700" dirty="0">
                <a:latin typeface="+mj-lt"/>
              </a:rPr>
              <a:t>. Praha: Univerzita Karlova, nakladatelství Karolinum, 2017. ISBN 9788024637525</a:t>
            </a:r>
            <a:r>
              <a:rPr lang="cs-CZ" sz="1700" dirty="0" smtClean="0">
                <a:latin typeface="+mj-lt"/>
              </a:rPr>
              <a:t>.</a:t>
            </a:r>
          </a:p>
          <a:p>
            <a:endParaRPr lang="cs-CZ" sz="1700" dirty="0" smtClean="0">
              <a:latin typeface="+mj-lt"/>
            </a:endParaRPr>
          </a:p>
          <a:p>
            <a:pPr marL="0" indent="0">
              <a:buNone/>
            </a:pPr>
            <a:r>
              <a:rPr lang="cs-CZ" sz="1700" b="1" dirty="0" smtClean="0"/>
              <a:t>     INTERNETOVÉ ZDROJE</a:t>
            </a:r>
          </a:p>
          <a:p>
            <a:r>
              <a:rPr lang="cs-CZ" sz="1700" dirty="0" smtClean="0">
                <a:latin typeface="+mj-lt"/>
                <a:hlinkClick r:id="rId4"/>
              </a:rPr>
              <a:t>https</a:t>
            </a:r>
            <a:r>
              <a:rPr lang="cs-CZ" sz="1700" dirty="0">
                <a:latin typeface="+mj-lt"/>
                <a:hlinkClick r:id="rId4"/>
              </a:rPr>
              <a:t>://www.jsns.cz/projekty/medialni-vzdelavani/materialy/mapa-lekci-a-aktivit</a:t>
            </a:r>
            <a:endParaRPr lang="cs-CZ" sz="1700" dirty="0">
              <a:latin typeface="+mj-lt"/>
            </a:endParaRPr>
          </a:p>
          <a:p>
            <a:r>
              <a:rPr lang="cs-CZ" sz="1700" dirty="0">
                <a:latin typeface="+mj-lt"/>
              </a:rPr>
              <a:t>Seznam materiálů k Mediální výchově. [online]. [cit. 2015-02-18]. Dostupné z: </a:t>
            </a:r>
            <a:r>
              <a:rPr lang="cs-CZ" sz="1700" dirty="0">
                <a:latin typeface="+mj-lt"/>
                <a:hlinkClick r:id="rId5"/>
              </a:rPr>
              <a:t>http://www.ptac.cz/data/Materialy_MV.pdf</a:t>
            </a:r>
            <a:r>
              <a:rPr lang="cs-CZ" sz="1700" dirty="0">
                <a:latin typeface="+mj-lt"/>
              </a:rPr>
              <a:t>   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ZPRAVODAJSTVÍ?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953785"/>
            <a:ext cx="3583311" cy="1368151"/>
          </a:xfrm>
          <a:ln>
            <a:noFill/>
          </a:ln>
        </p:spPr>
        <p:txBody>
          <a:bodyPr/>
          <a:lstStyle/>
          <a:p>
            <a:pPr>
              <a:buSzPct val="100000"/>
            </a:pPr>
            <a:r>
              <a:rPr lang="cs-CZ" b="1" dirty="0" smtClean="0"/>
              <a:t>Ne vojenské!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2050" name="Picture 2" descr="C:\Users\OEM\AppData\Local\Microsoft\Windows\INetCache\IE\05UR0IEU\diskuse-ostravskych-zalozaku-s-prezidentem-milosem-zemanem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543" y="1929455"/>
            <a:ext cx="2462897" cy="164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EM\AppData\Local\Microsoft\Windows\INetCache\IE\XMCIMIGJ\Cook_Three_Voyages_59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379" y="4319700"/>
            <a:ext cx="3341616" cy="167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4269503"/>
            <a:ext cx="3583311" cy="4188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100000"/>
            </a:pPr>
            <a:r>
              <a:rPr lang="cs-CZ" b="1" dirty="0" smtClean="0"/>
              <a:t>Předávání informací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latin typeface="+mj-lt"/>
              </a:rPr>
              <a:t>vzniklo v době zámořských objevů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14"/>
          <p:cNvCxnSpPr/>
          <p:nvPr/>
        </p:nvCxnSpPr>
        <p:spPr>
          <a:xfrm>
            <a:off x="539750" y="3933056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22" name="Přímá spojnice 21"/>
          <p:cNvCxnSpPr/>
          <p:nvPr/>
        </p:nvCxnSpPr>
        <p:spPr>
          <a:xfrm>
            <a:off x="5868146" y="1821231"/>
            <a:ext cx="2808310" cy="1823793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 flipH="1">
            <a:off x="5868146" y="1856760"/>
            <a:ext cx="2808310" cy="1883866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ZPRAVODAJSTVÍ — CO TO JE?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953785"/>
            <a:ext cx="6103591" cy="2267303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V užším slova smyslu =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b="1" dirty="0" smtClean="0">
                <a:solidFill>
                  <a:srgbClr val="C00000"/>
                </a:solidFill>
              </a:rPr>
              <a:t>oznámení</a:t>
            </a:r>
            <a:r>
              <a:rPr lang="cs-CZ" b="1" dirty="0">
                <a:solidFill>
                  <a:srgbClr val="C00000"/>
                </a:solidFill>
              </a:rPr>
              <a:t>, zpráva, referování </a:t>
            </a:r>
            <a:r>
              <a:rPr lang="cs-CZ" b="1" dirty="0" smtClean="0">
                <a:solidFill>
                  <a:srgbClr val="C00000"/>
                </a:solidFill>
              </a:rPr>
              <a:t/>
            </a:r>
            <a:br>
              <a:rPr lang="cs-CZ" b="1" dirty="0" smtClean="0">
                <a:solidFill>
                  <a:srgbClr val="C00000"/>
                </a:solidFill>
              </a:rPr>
            </a:br>
            <a:r>
              <a:rPr lang="cs-CZ" b="1" dirty="0" smtClean="0">
                <a:solidFill>
                  <a:srgbClr val="C00000"/>
                </a:solidFill>
              </a:rPr>
              <a:t>o </a:t>
            </a:r>
            <a:r>
              <a:rPr lang="cs-CZ" b="1" dirty="0">
                <a:solidFill>
                  <a:srgbClr val="C00000"/>
                </a:solidFill>
              </a:rPr>
              <a:t>událostech</a:t>
            </a:r>
            <a:r>
              <a:rPr lang="cs-CZ" dirty="0">
                <a:solidFill>
                  <a:srgbClr val="C00000"/>
                </a:solidFill>
                <a:latin typeface="+mj-lt"/>
              </a:rPr>
              <a:t> </a:t>
            </a:r>
            <a:r>
              <a:rPr lang="cs-CZ" dirty="0">
                <a:latin typeface="+mj-lt"/>
              </a:rPr>
              <a:t>– alespoň jeden zdroj: </a:t>
            </a:r>
            <a:r>
              <a:rPr lang="cs-CZ" b="1" dirty="0"/>
              <a:t>přímý svědek </a:t>
            </a:r>
            <a:r>
              <a:rPr lang="cs-CZ" b="1" dirty="0" smtClean="0"/>
              <a:t>události</a:t>
            </a:r>
          </a:p>
          <a:p>
            <a:r>
              <a:rPr lang="cs-CZ" dirty="0"/>
              <a:t>Mělo by být: </a:t>
            </a:r>
            <a:r>
              <a:rPr lang="cs-CZ" b="1" dirty="0">
                <a:solidFill>
                  <a:srgbClr val="C00000"/>
                </a:solidFill>
              </a:rPr>
              <a:t>objektivní.</a:t>
            </a:r>
            <a:r>
              <a:rPr lang="cs-CZ" dirty="0"/>
              <a:t> </a:t>
            </a:r>
          </a:p>
          <a:p>
            <a:endParaRPr lang="cs-CZ" b="1" dirty="0"/>
          </a:p>
          <a:p>
            <a:endParaRPr lang="cs-CZ" b="1" dirty="0">
              <a:solidFill>
                <a:srgbClr val="C00000"/>
              </a:solidFill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4797152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 descr="C:\Users\OEM\AppData\Local\Microsoft\Windows\INetCache\IE\UORWHMZD\Michal_Semín_(2012)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267" y="1943531"/>
            <a:ext cx="2512189" cy="167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ástupný symbol pro obsah 2"/>
          <p:cNvSpPr txBox="1">
            <a:spLocks/>
          </p:cNvSpPr>
          <p:nvPr/>
        </p:nvSpPr>
        <p:spPr>
          <a:xfrm>
            <a:off x="617211" y="5110005"/>
            <a:ext cx="8059245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 Najdi </a:t>
            </a:r>
            <a:r>
              <a:rPr lang="cs-CZ" i="1" dirty="0">
                <a:latin typeface="+mj-lt"/>
              </a:rPr>
              <a:t>si ve slovníku význam slova </a:t>
            </a:r>
            <a:r>
              <a:rPr lang="cs-CZ" i="1" dirty="0" smtClean="0">
                <a:latin typeface="+mj-lt"/>
              </a:rPr>
              <a:t>OBJEKTIVNÍ.</a:t>
            </a:r>
            <a:endParaRPr lang="cs-CZ" i="1" dirty="0"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8" name="TextovéPole 7"/>
          <p:cNvSpPr txBox="1"/>
          <p:nvPr/>
        </p:nvSpPr>
        <p:spPr>
          <a:xfrm>
            <a:off x="755576" y="4925339"/>
            <a:ext cx="129614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sp>
        <p:nvSpPr>
          <p:cNvPr id="1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0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FD4C483D-09A4-49B3-91A2-F4EF060FF543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7090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ZPRAVODAJSTVÍ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953785"/>
            <a:ext cx="6103591" cy="3491439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sz="3000" dirty="0">
                <a:latin typeface="+mj-lt"/>
              </a:rPr>
              <a:t>Definice zpravodajství – širší smysl</a:t>
            </a:r>
            <a:r>
              <a:rPr lang="cs-CZ" sz="3000" dirty="0"/>
              <a:t/>
            </a:r>
            <a:br>
              <a:rPr lang="cs-CZ" sz="3000" dirty="0"/>
            </a:br>
            <a:r>
              <a:rPr lang="cs-CZ" sz="3000" b="1" dirty="0" smtClean="0"/>
              <a:t>jedna </a:t>
            </a:r>
            <a:r>
              <a:rPr lang="cs-CZ" sz="3000" b="1" dirty="0"/>
              <a:t>ze základních novinářských </a:t>
            </a:r>
            <a:r>
              <a:rPr lang="cs-CZ" sz="3000" b="1" dirty="0" smtClean="0"/>
              <a:t/>
            </a:r>
            <a:br>
              <a:rPr lang="cs-CZ" sz="3000" b="1" dirty="0" smtClean="0"/>
            </a:br>
            <a:r>
              <a:rPr lang="cs-CZ" sz="3000" b="1" dirty="0" smtClean="0"/>
              <a:t>činností </a:t>
            </a:r>
            <a:r>
              <a:rPr lang="cs-CZ" sz="3000" b="1" dirty="0"/>
              <a:t>a zároveň produkt </a:t>
            </a:r>
            <a:r>
              <a:rPr lang="cs-CZ" sz="3000" b="1" dirty="0" smtClean="0"/>
              <a:t/>
            </a:r>
            <a:br>
              <a:rPr lang="cs-CZ" sz="3000" b="1" dirty="0" smtClean="0"/>
            </a:br>
            <a:r>
              <a:rPr lang="cs-CZ" sz="3000" b="1" dirty="0" smtClean="0"/>
              <a:t>této činnosti</a:t>
            </a:r>
            <a:r>
              <a:rPr lang="cs-CZ" sz="3000" dirty="0"/>
              <a:t> </a:t>
            </a:r>
            <a:endParaRPr lang="cs-CZ" sz="3000" dirty="0" smtClean="0"/>
          </a:p>
          <a:p>
            <a:r>
              <a:rPr lang="cs-CZ" sz="3000" dirty="0" smtClean="0">
                <a:latin typeface="+mj-lt"/>
              </a:rPr>
              <a:t>historicky </a:t>
            </a:r>
            <a:r>
              <a:rPr lang="cs-CZ" sz="3000" dirty="0">
                <a:latin typeface="+mj-lt"/>
              </a:rPr>
              <a:t>nejstarší součást </a:t>
            </a:r>
            <a:r>
              <a:rPr lang="cs-CZ" sz="3000" dirty="0" smtClean="0">
                <a:latin typeface="+mj-lt"/>
              </a:rPr>
              <a:t>žurnalistiky</a:t>
            </a:r>
          </a:p>
          <a:p>
            <a:r>
              <a:rPr lang="cs-CZ" sz="3000" b="1" dirty="0"/>
              <a:t> Stojí na </a:t>
            </a:r>
            <a:r>
              <a:rPr lang="cs-CZ" sz="3000" b="1" dirty="0">
                <a:solidFill>
                  <a:srgbClr val="C00000"/>
                </a:solidFill>
              </a:rPr>
              <a:t>informacích</a:t>
            </a:r>
            <a:r>
              <a:rPr lang="cs-CZ" sz="3000" b="1" dirty="0"/>
              <a:t> a </a:t>
            </a:r>
            <a:r>
              <a:rPr lang="cs-CZ" sz="3000" b="1" dirty="0">
                <a:solidFill>
                  <a:srgbClr val="C00000"/>
                </a:solidFill>
              </a:rPr>
              <a:t>faktech</a:t>
            </a:r>
          </a:p>
          <a:p>
            <a:endParaRPr lang="cs-CZ" sz="4000" dirty="0"/>
          </a:p>
          <a:p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2" descr="C:\Users\OEM\AppData\Local\Microsoft\Windows\INetCache\IE\05UR0IEU\_MG_764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1953784"/>
            <a:ext cx="2520280" cy="168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AC57A5DF-1266-40EA-9282-1E66B9DE06C0}" type="slidenum">
              <a:rPr lang="cs-CZ" smtClean="0"/>
              <a:t>4</a:t>
            </a:fld>
            <a:endParaRPr lang="cs-CZ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322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ZPRÁVA – JAKÁ BY MĚLA BÝT?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99389"/>
            <a:ext cx="6103591" cy="2753748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/>
              <a:t>Snaha o </a:t>
            </a:r>
            <a:r>
              <a:rPr lang="cs-CZ" b="1" dirty="0">
                <a:solidFill>
                  <a:srgbClr val="C00000"/>
                </a:solidFill>
              </a:rPr>
              <a:t>objektivitu</a:t>
            </a:r>
            <a:r>
              <a:rPr lang="cs-CZ" b="1" dirty="0"/>
              <a:t> a </a:t>
            </a:r>
            <a:r>
              <a:rPr lang="cs-CZ" b="1" dirty="0">
                <a:solidFill>
                  <a:srgbClr val="C00000"/>
                </a:solidFill>
              </a:rPr>
              <a:t>pravdivost</a:t>
            </a:r>
            <a:r>
              <a:rPr lang="cs-CZ" b="1" dirty="0"/>
              <a:t>! </a:t>
            </a:r>
          </a:p>
          <a:p>
            <a:r>
              <a:rPr lang="cs-CZ" dirty="0" smtClean="0">
                <a:latin typeface="+mj-lt"/>
              </a:rPr>
              <a:t>Pozor </a:t>
            </a:r>
            <a:r>
              <a:rPr lang="cs-CZ" dirty="0">
                <a:latin typeface="+mj-lt"/>
              </a:rPr>
              <a:t>na hodnotící části,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protože </a:t>
            </a:r>
            <a:r>
              <a:rPr lang="cs-CZ" dirty="0">
                <a:latin typeface="+mj-lt"/>
              </a:rPr>
              <a:t>zpráva by měla čistě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objektivně </a:t>
            </a:r>
            <a:r>
              <a:rPr lang="cs-CZ" dirty="0">
                <a:latin typeface="+mj-lt"/>
              </a:rPr>
              <a:t>informovat,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nikoli </a:t>
            </a:r>
            <a:r>
              <a:rPr lang="cs-CZ" dirty="0">
                <a:latin typeface="+mj-lt"/>
              </a:rPr>
              <a:t>vytvářet dojmy </a:t>
            </a: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pocity.</a:t>
            </a:r>
          </a:p>
          <a:p>
            <a:endParaRPr lang="cs-CZ" b="1" dirty="0">
              <a:solidFill>
                <a:srgbClr val="C00000"/>
              </a:solidFill>
            </a:endParaRPr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617211" y="436510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617211" y="5110005"/>
            <a:ext cx="8059245" cy="1199316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 smtClean="0">
                <a:latin typeface="+mj-lt"/>
              </a:rPr>
              <a:t> Napiš </a:t>
            </a:r>
            <a:r>
              <a:rPr lang="cs-CZ" i="1" dirty="0">
                <a:latin typeface="+mj-lt"/>
              </a:rPr>
              <a:t>5 vlastností, znaků, pravidel – </a:t>
            </a:r>
            <a:r>
              <a:rPr lang="cs-CZ" i="1" dirty="0" smtClean="0">
                <a:latin typeface="+mj-lt"/>
              </a:rPr>
              <a:t>která </a:t>
            </a:r>
            <a:r>
              <a:rPr lang="cs-CZ" i="1" dirty="0">
                <a:latin typeface="+mj-lt"/>
              </a:rPr>
              <a:t>by </a:t>
            </a:r>
            <a:r>
              <a:rPr lang="cs-CZ" i="1" dirty="0" smtClean="0">
                <a:latin typeface="+mj-lt"/>
              </a:rPr>
              <a:t>měla</a:t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 zpráva </a:t>
            </a:r>
            <a:r>
              <a:rPr lang="cs-CZ" i="1" dirty="0">
                <a:latin typeface="+mj-lt"/>
              </a:rPr>
              <a:t>splňovat.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8" name="TextovéPole 7"/>
          <p:cNvSpPr txBox="1"/>
          <p:nvPr/>
        </p:nvSpPr>
        <p:spPr>
          <a:xfrm>
            <a:off x="755576" y="4925339"/>
            <a:ext cx="129614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pic>
        <p:nvPicPr>
          <p:cNvPr id="13" name="Picture 4" descr="C:\Users\OEM\AppData\Local\Microsoft\Windows\INetCache\IE\XMCIMIGJ\_MG_765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911" y="1957482"/>
            <a:ext cx="2517040" cy="167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5</a:t>
            </a:fld>
            <a:endParaRPr lang="cs-CZ" dirty="0"/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332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ZPRÁVA – BEZ ČEHO JE NEÚPLNÁ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301508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JAKÉ INFORMACE A UPŘESNĚNÍ O UDÁLOSTI </a:t>
            </a:r>
            <a:br>
              <a:rPr lang="cs-CZ" b="1" dirty="0" smtClean="0">
                <a:solidFill>
                  <a:srgbClr val="C00000"/>
                </a:solidFill>
              </a:rPr>
            </a:br>
            <a:r>
              <a:rPr lang="cs-CZ" b="1" dirty="0" smtClean="0">
                <a:solidFill>
                  <a:srgbClr val="C00000"/>
                </a:solidFill>
              </a:rPr>
              <a:t>BY VE ZPRÁVĚ NEMĚLY CHYBĚT?</a:t>
            </a:r>
          </a:p>
          <a:p>
            <a:pPr marL="0" indent="0">
              <a:buNone/>
            </a:pPr>
            <a:endParaRPr lang="cs-CZ" sz="1100" b="1" dirty="0" smtClean="0">
              <a:solidFill>
                <a:srgbClr val="C00000"/>
              </a:solidFill>
            </a:endParaRPr>
          </a:p>
          <a:p>
            <a:r>
              <a:rPr lang="cs-CZ" sz="3000" dirty="0" smtClean="0">
                <a:latin typeface="+mj-lt"/>
              </a:rPr>
              <a:t>Název akce </a:t>
            </a:r>
            <a:endParaRPr lang="cs-CZ" sz="3000" dirty="0">
              <a:latin typeface="+mj-lt"/>
            </a:endParaRPr>
          </a:p>
          <a:p>
            <a:r>
              <a:rPr lang="cs-CZ" sz="3000" dirty="0">
                <a:latin typeface="+mj-lt"/>
              </a:rPr>
              <a:t>místo </a:t>
            </a:r>
            <a:r>
              <a:rPr lang="cs-CZ" sz="3000" dirty="0" smtClean="0">
                <a:latin typeface="+mj-lt"/>
              </a:rPr>
              <a:t>konání </a:t>
            </a:r>
            <a:endParaRPr lang="cs-CZ" sz="3000" dirty="0">
              <a:latin typeface="+mj-lt"/>
            </a:endParaRPr>
          </a:p>
          <a:p>
            <a:r>
              <a:rPr lang="cs-CZ" sz="3000" dirty="0">
                <a:latin typeface="+mj-lt"/>
              </a:rPr>
              <a:t>datum, bližší časová </a:t>
            </a:r>
            <a:r>
              <a:rPr lang="cs-CZ" sz="3000" dirty="0" smtClean="0">
                <a:latin typeface="+mj-lt"/>
              </a:rPr>
              <a:t>informace </a:t>
            </a:r>
            <a:endParaRPr lang="cs-CZ" sz="3000" dirty="0">
              <a:latin typeface="+mj-lt"/>
            </a:endParaRPr>
          </a:p>
          <a:p>
            <a:r>
              <a:rPr lang="cs-CZ" sz="3000" dirty="0">
                <a:latin typeface="+mj-lt"/>
              </a:rPr>
              <a:t>kým je akce pořádána </a:t>
            </a:r>
          </a:p>
          <a:p>
            <a:r>
              <a:rPr lang="cs-CZ" sz="3000" dirty="0">
                <a:latin typeface="+mj-lt"/>
              </a:rPr>
              <a:t>a další stručné informace. </a:t>
            </a:r>
          </a:p>
          <a:p>
            <a:r>
              <a:rPr lang="cs-CZ" sz="3000" dirty="0">
                <a:latin typeface="+mj-lt"/>
              </a:rPr>
              <a:t>A hlavně </a:t>
            </a:r>
            <a:r>
              <a:rPr lang="cs-CZ" sz="3000" u="sng" dirty="0">
                <a:latin typeface="+mj-lt"/>
              </a:rPr>
              <a:t>podpis či značku autora</a:t>
            </a:r>
            <a:r>
              <a:rPr lang="cs-CZ" sz="3000" dirty="0" smtClean="0">
                <a:latin typeface="+mj-lt"/>
              </a:rPr>
              <a:t>!</a:t>
            </a:r>
          </a:p>
          <a:p>
            <a:r>
              <a:rPr lang="cs-CZ" sz="3000" i="1" dirty="0" smtClean="0">
                <a:latin typeface="+mj-lt"/>
              </a:rPr>
              <a:t>Nesmíme </a:t>
            </a:r>
            <a:r>
              <a:rPr lang="cs-CZ" sz="3000" i="1" dirty="0">
                <a:latin typeface="+mj-lt"/>
              </a:rPr>
              <a:t>zapomínat na heslovitost a grafickou úpravu. 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209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JAZYKOVÉ PROSTŘEDKY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Jazyk musí být vždy </a:t>
            </a:r>
            <a:r>
              <a:rPr lang="cs-CZ" b="1" dirty="0">
                <a:solidFill>
                  <a:srgbClr val="C00000"/>
                </a:solidFill>
              </a:rPr>
              <a:t>spisovný</a:t>
            </a:r>
            <a:r>
              <a:rPr lang="cs-CZ" b="1" dirty="0" smtClean="0"/>
              <a:t>! </a:t>
            </a:r>
            <a:br>
              <a:rPr lang="cs-CZ" b="1" dirty="0" smtClean="0"/>
            </a:br>
            <a:r>
              <a:rPr lang="cs-CZ" b="1" dirty="0" smtClean="0"/>
              <a:t>Bez </a:t>
            </a:r>
            <a:r>
              <a:rPr lang="cs-CZ" b="1" dirty="0"/>
              <a:t>citového zabarvení </a:t>
            </a:r>
            <a:r>
              <a:rPr lang="cs-CZ" b="1" dirty="0" smtClean="0"/>
              <a:t>– neutrální</a:t>
            </a:r>
            <a:r>
              <a:rPr lang="cs-CZ" b="1" dirty="0"/>
              <a:t>.</a:t>
            </a:r>
            <a:r>
              <a:rPr lang="cs-CZ" dirty="0"/>
              <a:t> </a:t>
            </a:r>
          </a:p>
          <a:p>
            <a:r>
              <a:rPr lang="cs-CZ" dirty="0">
                <a:latin typeface="+mj-lt"/>
              </a:rPr>
              <a:t>Přesná terminologie – </a:t>
            </a:r>
            <a:r>
              <a:rPr lang="cs-CZ" u="sng" dirty="0">
                <a:latin typeface="+mj-lt"/>
              </a:rPr>
              <a:t>odborné názvosloví.</a:t>
            </a:r>
          </a:p>
          <a:p>
            <a:r>
              <a:rPr lang="cs-CZ" dirty="0">
                <a:latin typeface="+mj-lt"/>
              </a:rPr>
              <a:t>Do zprávy je možno včlenit i přímou řeč očitého svědka události či akce. 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098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NADPIS ČI TITULEK?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5616624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Proč je titulek důležitý?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v novinách je titulek!)</a:t>
            </a:r>
          </a:p>
          <a:p>
            <a:r>
              <a:rPr lang="cs-CZ" b="1" dirty="0">
                <a:solidFill>
                  <a:srgbClr val="C00000"/>
                </a:solidFill>
              </a:rPr>
              <a:t>TITULEK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co je podstatou článku, co čtenáře zaujme, v tištěných novinách se musíme vlézt do určitého prostoru)</a:t>
            </a:r>
          </a:p>
          <a:p>
            <a:r>
              <a:rPr lang="cs-CZ" b="1" dirty="0">
                <a:solidFill>
                  <a:srgbClr val="C00000"/>
                </a:solidFill>
              </a:rPr>
              <a:t>PODTITULEK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rozvíjí titulek, často vysvětluje titulek)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8</a:t>
            </a:fld>
            <a:endParaRPr lang="cs-CZ" dirty="0"/>
          </a:p>
        </p:txBody>
      </p:sp>
      <p:pic>
        <p:nvPicPr>
          <p:cNvPr id="8" name="Picture 2" descr="C:\Users\OEM\AppData\Local\Microsoft\Windows\INetCache\IE\UORWHMZD\love-160783_64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7136">
            <a:off x="7165722" y="2060848"/>
            <a:ext cx="1544796" cy="108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OEM\AppData\Local\Microsoft\Windows\INetCache\IE\IWZVBJG9\640px-PrettyLittleLiars_Logo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494" y="3272404"/>
            <a:ext cx="1230713" cy="488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OEM\AppData\Local\Microsoft\Windows\INetCache\IE\IWZVBJG9\Winx_Logo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911" y="3905903"/>
            <a:ext cx="1404939" cy="7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OEM\AppData\Local\Microsoft\Windows\INetCache\IE\05UR0IEU\Far_Cry_4_-_Logo.svg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1817">
            <a:off x="7260907" y="5225448"/>
            <a:ext cx="1481309" cy="31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Přímá spojnice 12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1804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GRAFICKÁ ÚPRAVA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5616624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>
                <a:latin typeface="+mj-lt"/>
              </a:rPr>
              <a:t>Vhodné je napsat </a:t>
            </a:r>
            <a:r>
              <a:rPr lang="cs-CZ" b="1" dirty="0"/>
              <a:t>shrnující úvod</a:t>
            </a:r>
            <a:r>
              <a:rPr lang="cs-CZ" dirty="0">
                <a:latin typeface="+mj-lt"/>
              </a:rPr>
              <a:t>, oddělit ho např. mezerou – </a:t>
            </a:r>
            <a:r>
              <a:rPr lang="cs-CZ" b="1" dirty="0"/>
              <a:t>strukturovat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může být jiným typem písma)</a:t>
            </a:r>
          </a:p>
          <a:p>
            <a:r>
              <a:rPr lang="cs-CZ" dirty="0">
                <a:latin typeface="+mj-lt"/>
              </a:rPr>
              <a:t>Napsat text s detailnějšími informacemi </a:t>
            </a:r>
          </a:p>
          <a:p>
            <a:r>
              <a:rPr lang="cs-CZ" dirty="0">
                <a:latin typeface="+mj-lt"/>
              </a:rPr>
              <a:t>Zarovnávat do bloku.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9</a:t>
            </a:fld>
            <a:endParaRPr lang="cs-CZ" dirty="0"/>
          </a:p>
        </p:txBody>
      </p:sp>
      <p:sp>
        <p:nvSpPr>
          <p:cNvPr id="12" name="Obdélník 11"/>
          <p:cNvSpPr/>
          <p:nvPr/>
        </p:nvSpPr>
        <p:spPr>
          <a:xfrm>
            <a:off x="6948264" y="1818270"/>
            <a:ext cx="1728192" cy="4572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spc="300" dirty="0" smtClean="0">
                <a:solidFill>
                  <a:schemeClr val="tx1"/>
                </a:solidFill>
              </a:rPr>
              <a:t>TITULEK</a:t>
            </a:r>
            <a:endParaRPr lang="cs-CZ" sz="2400" b="1" spc="300" dirty="0">
              <a:solidFill>
                <a:schemeClr val="tx1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6948264" y="2450021"/>
            <a:ext cx="1728192" cy="1273873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DOMICIL</a:t>
            </a:r>
            <a:b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datum, úvod, krátce a výstižně </a:t>
            </a:r>
            <a:b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cílem zaujmout</a:t>
            </a:r>
            <a:endParaRPr lang="cs-CZ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6948263" y="3898444"/>
            <a:ext cx="1728193" cy="2122844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  <a:latin typeface="+mj-lt"/>
              </a:rPr>
              <a:t>Podrobnější text zprávy.</a:t>
            </a:r>
            <a:endParaRPr lang="cs-CZ" sz="12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20" name="Přímá spojnice 1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6537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977494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</TotalTime>
  <Words>476</Words>
  <Application>Microsoft Office PowerPoint</Application>
  <PresentationFormat>Předvádění na obrazovce (4:3)</PresentationFormat>
  <Paragraphs>162</Paragraphs>
  <Slides>14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Motiv Office</vt:lpstr>
      <vt:lpstr>ZPRÁVA</vt:lpstr>
      <vt:lpstr>ZPRAVODAJSTVÍ?</vt:lpstr>
      <vt:lpstr>ZPRAVODAJSTVÍ — CO TO JE?</vt:lpstr>
      <vt:lpstr>ZPRAVODAJSTVÍ</vt:lpstr>
      <vt:lpstr>ZPRÁVA – JAKÁ BY MĚLA BÝT?</vt:lpstr>
      <vt:lpstr>ZPRÁVA – BEZ ČEHO JE NEÚPLNÁ</vt:lpstr>
      <vt:lpstr>JAZYKOVÉ PROSTŘEDKY</vt:lpstr>
      <vt:lpstr>NADPIS ČI TITULEK?</vt:lpstr>
      <vt:lpstr>GRAFICKÁ ÚPRAVA</vt:lpstr>
      <vt:lpstr>CVIČENÍ – TIŠTĚNÁ ZPRÁVA </vt:lpstr>
      <vt:lpstr>KACHNY A DALŠÍ HAVĚŤ</vt:lpstr>
      <vt:lpstr>KDE OVĚŘIT?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36</cp:revision>
  <dcterms:created xsi:type="dcterms:W3CDTF">2018-12-12T19:10:22Z</dcterms:created>
  <dcterms:modified xsi:type="dcterms:W3CDTF">2020-04-13T16:25:19Z</dcterms:modified>
</cp:coreProperties>
</file>