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4" r:id="rId1"/>
  </p:sldMasterIdLst>
  <p:notesMasterIdLst>
    <p:notesMasterId r:id="rId15"/>
  </p:notesMasterIdLst>
  <p:sldIdLst>
    <p:sldId id="256" r:id="rId2"/>
    <p:sldId id="291" r:id="rId3"/>
    <p:sldId id="308" r:id="rId4"/>
    <p:sldId id="292" r:id="rId5"/>
    <p:sldId id="293" r:id="rId6"/>
    <p:sldId id="294" r:id="rId7"/>
    <p:sldId id="295" r:id="rId8"/>
    <p:sldId id="309" r:id="rId9"/>
    <p:sldId id="296" r:id="rId10"/>
    <p:sldId id="297" r:id="rId11"/>
    <p:sldId id="281" r:id="rId12"/>
    <p:sldId id="310" r:id="rId13"/>
    <p:sldId id="282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888" y="78"/>
      </p:cViewPr>
      <p:guideLst>
        <p:guide orient="horz" pos="663"/>
        <p:guide pos="3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F923-7187-42D5-BC12-E205214BADFA}" type="datetimeFigureOut">
              <a:rPr lang="cs-CZ" smtClean="0"/>
              <a:t>13. 4. 2020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C86B2-6963-4159-AC1D-8E6B65D554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83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3101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78634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97700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5353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1817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7337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340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7993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3578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8595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8054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392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8B9B-E761-427A-B0C9-4C650322DEEE}" type="datetime1">
              <a:rPr lang="cs-CZ" smtClean="0"/>
              <a:t>13. 4. 2020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41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89B2-5467-44A3-BEB1-ECC1310D5306}" type="datetime1">
              <a:rPr lang="cs-CZ" smtClean="0"/>
              <a:t>13. 4. 2020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57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F8F7-E90A-44EE-BCE0-59A88E8EB83D}" type="datetime1">
              <a:rPr lang="cs-CZ" smtClean="0"/>
              <a:t>13. 4. 2020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205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739-3A67-4B6E-844B-2C3C386E86C5}" type="datetime1">
              <a:rPr lang="cs-CZ" smtClean="0"/>
              <a:t>13. 4. 2020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12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ECAB-A834-4C3C-9192-A63792F930B9}" type="datetime1">
              <a:rPr lang="cs-CZ" smtClean="0"/>
              <a:t>13. 4. 2020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32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09AA-9FDF-4CD0-9C90-5BF8B18AC428}" type="datetime1">
              <a:rPr lang="cs-CZ" smtClean="0"/>
              <a:t>13. 4. 2020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746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A0DE-7F8B-42F1-9794-F585CF46ADBE}" type="datetime1">
              <a:rPr lang="cs-CZ" smtClean="0"/>
              <a:t>13. 4. 2020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82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0B34-4891-41AA-87B0-AD5B4D63C740}" type="datetime1">
              <a:rPr lang="cs-CZ" smtClean="0"/>
              <a:t>13. 4. 2020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71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DEF1-DC15-4C54-981D-40CFBEEC840D}" type="datetime1">
              <a:rPr lang="cs-CZ" smtClean="0"/>
              <a:t>13. 4. 2020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57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9D05-CE57-4A00-BCDA-E92EB6F55061}" type="datetime1">
              <a:rPr lang="cs-CZ" smtClean="0"/>
              <a:t>13. 4. 2020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0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65B4-BBA6-48C9-83E4-C2B2070188A5}" type="datetime1">
              <a:rPr lang="cs-CZ" smtClean="0"/>
              <a:t>13. 4. 2020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382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8C841-EA08-44CD-A8B4-661502C6461C}" type="datetime1">
              <a:rPr lang="cs-CZ" smtClean="0"/>
              <a:t>13. 4. 2020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06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vtm.e15.cz/aktuality/televize-a-jeji-histori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h7-HbZWAIQ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7704856" cy="2232248"/>
          </a:xfrm>
        </p:spPr>
        <p:txBody>
          <a:bodyPr>
            <a:normAutofit fontScale="90000"/>
          </a:bodyPr>
          <a:lstStyle/>
          <a:p>
            <a:pPr algn="l"/>
            <a:r>
              <a:rPr lang="cs-CZ" b="1" dirty="0" smtClean="0">
                <a:latin typeface="+mn-lt"/>
              </a:rPr>
              <a:t>TELEVIZE, </a:t>
            </a:r>
            <a:br>
              <a:rPr lang="cs-CZ" b="1" dirty="0" smtClean="0">
                <a:latin typeface="+mn-lt"/>
              </a:rPr>
            </a:br>
            <a:r>
              <a:rPr lang="cs-CZ" b="1" dirty="0" smtClean="0">
                <a:latin typeface="+mn-lt"/>
              </a:rPr>
              <a:t>TELEVIZNÍ </a:t>
            </a:r>
            <a:br>
              <a:rPr lang="cs-CZ" b="1" dirty="0" smtClean="0">
                <a:latin typeface="+mn-lt"/>
              </a:rPr>
            </a:br>
            <a:r>
              <a:rPr lang="cs-CZ" b="1" dirty="0" smtClean="0">
                <a:latin typeface="+mn-lt"/>
              </a:rPr>
              <a:t>REPORTÁŽ</a:t>
            </a:r>
            <a:endParaRPr lang="cs-CZ" b="1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5877272"/>
            <a:ext cx="4248472" cy="2304256"/>
          </a:xfrm>
        </p:spPr>
        <p:txBody>
          <a:bodyPr>
            <a:normAutofit/>
          </a:bodyPr>
          <a:lstStyle/>
          <a:p>
            <a:pPr algn="l"/>
            <a:r>
              <a:rPr lang="cs-CZ" sz="2800" dirty="0" smtClean="0">
                <a:latin typeface="+mj-lt"/>
              </a:rPr>
              <a:t>Obrazová média</a:t>
            </a:r>
            <a:endParaRPr lang="cs-CZ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589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TÝM, REPORTÁŽNÍ ŠTÁB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5058821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Produkční </a:t>
            </a:r>
          </a:p>
          <a:p>
            <a:r>
              <a:rPr lang="cs-CZ" dirty="0">
                <a:latin typeface="+mj-lt"/>
              </a:rPr>
              <a:t>Vedoucí vydání</a:t>
            </a:r>
          </a:p>
          <a:p>
            <a:r>
              <a:rPr lang="cs-CZ" dirty="0">
                <a:latin typeface="+mj-lt"/>
              </a:rPr>
              <a:t>Šéfredaktor/</a:t>
            </a:r>
            <a:r>
              <a:rPr lang="cs-CZ" dirty="0" err="1">
                <a:latin typeface="+mj-lt"/>
              </a:rPr>
              <a:t>ka</a:t>
            </a:r>
            <a:endParaRPr lang="cs-CZ" dirty="0">
              <a:latin typeface="+mj-lt"/>
            </a:endParaRPr>
          </a:p>
          <a:p>
            <a:r>
              <a:rPr lang="cs-CZ" dirty="0">
                <a:latin typeface="+mj-lt"/>
              </a:rPr>
              <a:t>Reportér/</a:t>
            </a:r>
            <a:r>
              <a:rPr lang="cs-CZ" dirty="0" err="1">
                <a:latin typeface="+mj-lt"/>
              </a:rPr>
              <a:t>ka</a:t>
            </a:r>
            <a:r>
              <a:rPr lang="cs-CZ" dirty="0">
                <a:latin typeface="+mj-lt"/>
              </a:rPr>
              <a:t> </a:t>
            </a:r>
          </a:p>
          <a:p>
            <a:r>
              <a:rPr lang="cs-CZ" dirty="0">
                <a:latin typeface="+mj-lt"/>
              </a:rPr>
              <a:t>Redaktor/</a:t>
            </a:r>
            <a:r>
              <a:rPr lang="cs-CZ" dirty="0" err="1">
                <a:latin typeface="+mj-lt"/>
              </a:rPr>
              <a:t>ka</a:t>
            </a:r>
            <a:r>
              <a:rPr lang="cs-CZ" dirty="0">
                <a:latin typeface="+mj-lt"/>
              </a:rPr>
              <a:t> zpráv</a:t>
            </a:r>
          </a:p>
          <a:p>
            <a:r>
              <a:rPr lang="cs-CZ" dirty="0">
                <a:latin typeface="+mj-lt"/>
              </a:rPr>
              <a:t>Sportovní redaktor/</a:t>
            </a:r>
            <a:r>
              <a:rPr lang="cs-CZ" dirty="0" err="1">
                <a:latin typeface="+mj-lt"/>
              </a:rPr>
              <a:t>ka</a:t>
            </a:r>
            <a:endParaRPr lang="cs-CZ" dirty="0">
              <a:latin typeface="+mj-lt"/>
            </a:endParaRPr>
          </a:p>
          <a:p>
            <a:r>
              <a:rPr lang="cs-CZ" dirty="0">
                <a:latin typeface="+mj-lt"/>
              </a:rPr>
              <a:t>Zvukař, technik přenosu</a:t>
            </a:r>
          </a:p>
          <a:p>
            <a:r>
              <a:rPr lang="cs-CZ" dirty="0">
                <a:latin typeface="+mj-lt"/>
              </a:rPr>
              <a:t>Kameraman </a:t>
            </a:r>
          </a:p>
          <a:p>
            <a:endParaRPr lang="cs-CZ" sz="1400" dirty="0" smtClean="0">
              <a:latin typeface="+mj-lt"/>
            </a:endParaRPr>
          </a:p>
          <a:p>
            <a:endParaRPr lang="cs-CZ" sz="1400" dirty="0">
              <a:latin typeface="+mj-lt"/>
            </a:endParaRPr>
          </a:p>
          <a:p>
            <a:endParaRPr lang="cs-CZ" sz="1400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10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02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ZDROJE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>
                <a:latin typeface="+mj-lt"/>
              </a:rPr>
              <a:t>Obrázky – z galerie Klipart www.office.microsoft.com</a:t>
            </a:r>
          </a:p>
          <a:p>
            <a:r>
              <a:rPr lang="cs-CZ" sz="1800" dirty="0">
                <a:latin typeface="+mj-lt"/>
                <a:hlinkClick r:id="rId3"/>
              </a:rPr>
              <a:t>http://vtm.e15.cz/aktuality/televize-a-jeji-historie</a:t>
            </a:r>
            <a:endParaRPr lang="cs-CZ" sz="1800" dirty="0">
              <a:latin typeface="+mj-lt"/>
            </a:endParaRPr>
          </a:p>
          <a:p>
            <a:r>
              <a:rPr lang="cs-CZ" sz="1800" dirty="0" smtClean="0">
                <a:latin typeface="+mj-lt"/>
              </a:rPr>
              <a:t>BĚLOHLAVÁ</a:t>
            </a:r>
            <a:r>
              <a:rPr lang="cs-CZ" sz="1800" dirty="0">
                <a:latin typeface="+mj-lt"/>
              </a:rPr>
              <a:t>, Eva. Mediální výchova: učebnice pro 2. stupeň ZŠ a odpovídající ročníky víceletých gymnázií. 1. vyd. Plzeň: Fraus, 2013, 96 s. ISBN 978-807-2381-623.</a:t>
            </a:r>
          </a:p>
          <a:p>
            <a:r>
              <a:rPr lang="cs-CZ" sz="1800" dirty="0">
                <a:latin typeface="+mj-lt"/>
              </a:rPr>
              <a:t>https://web.archive.org/web/20070715082016/http://www.rozumetmediim.cz/slovnicek/slovnicek/infotainment.pdf</a:t>
            </a:r>
          </a:p>
          <a:p>
            <a:r>
              <a:rPr lang="cs-CZ" sz="1800" dirty="0">
                <a:latin typeface="+mj-lt"/>
              </a:rPr>
              <a:t>https://www.mediaguru.cz/slovnik-a-mediatypy/slovnik/klicova-slova/infotainment/</a:t>
            </a:r>
          </a:p>
          <a:p>
            <a:endParaRPr lang="cs-CZ" sz="1700" dirty="0">
              <a:latin typeface="+mj-lt"/>
            </a:endParaRPr>
          </a:p>
          <a:p>
            <a:pPr marL="0" indent="0"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11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619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ÚKOL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12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541666" y="2117577"/>
            <a:ext cx="8124101" cy="1743471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88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 smtClean="0">
              <a:latin typeface="+mj-lt"/>
            </a:endParaRPr>
          </a:p>
          <a:p>
            <a:r>
              <a:rPr lang="cs-CZ" i="1" dirty="0">
                <a:latin typeface="+mj-lt"/>
              </a:rPr>
              <a:t>Díky pracovnímu listu se dozvíš o jednotlivých členech redakčního týmu televize více, </a:t>
            </a:r>
            <a:r>
              <a:rPr lang="cs-CZ" i="1" dirty="0" smtClean="0">
                <a:latin typeface="+mj-lt"/>
              </a:rPr>
              <a:t/>
            </a:r>
            <a:br>
              <a:rPr lang="cs-CZ" i="1" dirty="0" smtClean="0">
                <a:latin typeface="+mj-lt"/>
              </a:rPr>
            </a:br>
            <a:r>
              <a:rPr lang="cs-CZ" i="1" dirty="0" smtClean="0">
                <a:latin typeface="+mj-lt"/>
              </a:rPr>
              <a:t>přiřaď </a:t>
            </a:r>
            <a:r>
              <a:rPr lang="cs-CZ" i="1" dirty="0">
                <a:latin typeface="+mj-lt"/>
              </a:rPr>
              <a:t>k sobě názvy a jejich náplň práce.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12" name="TextovéPole 11"/>
          <p:cNvSpPr txBox="1"/>
          <p:nvPr/>
        </p:nvSpPr>
        <p:spPr>
          <a:xfrm>
            <a:off x="539552" y="1943885"/>
            <a:ext cx="2808312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PRACOVNÍ LIST</a:t>
            </a:r>
            <a:endParaRPr lang="cs-CZ" b="1" spc="300" dirty="0"/>
          </a:p>
        </p:txBody>
      </p:sp>
    </p:spTree>
    <p:extLst>
      <p:ext uri="{BB962C8B-B14F-4D97-AF65-F5344CB8AC3E}">
        <p14:creationId xmlns:p14="http://schemas.microsoft.com/office/powerpoint/2010/main" val="174385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517232"/>
            <a:ext cx="3630619" cy="9563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38" y="5586056"/>
            <a:ext cx="1373547" cy="685943"/>
          </a:xfrm>
          <a:prstGeom prst="rect">
            <a:avLst/>
          </a:prstGeom>
        </p:spPr>
      </p:pic>
      <p:cxnSp>
        <p:nvCxnSpPr>
          <p:cNvPr id="8" name="Přímá spojnice 7"/>
          <p:cNvCxnSpPr/>
          <p:nvPr/>
        </p:nvCxnSpPr>
        <p:spPr>
          <a:xfrm>
            <a:off x="617211" y="646831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>
            <a:off x="617211" y="5445224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582931" y="4221088"/>
            <a:ext cx="4973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MÍT SVĚT PŘEČTENÝ</a:t>
            </a:r>
          </a:p>
          <a:p>
            <a:r>
              <a:rPr lang="cs-CZ" dirty="0">
                <a:latin typeface="+mj-lt"/>
              </a:rPr>
              <a:t>aneb spolupráce knihoven a škol v Ústeckém kraji.</a:t>
            </a:r>
          </a:p>
          <a:p>
            <a:r>
              <a:rPr lang="cs-CZ" dirty="0" err="1">
                <a:latin typeface="+mj-lt"/>
              </a:rPr>
              <a:t>Reg</a:t>
            </a:r>
            <a:r>
              <a:rPr lang="cs-CZ" dirty="0">
                <a:latin typeface="+mj-lt"/>
              </a:rPr>
              <a:t>. č. CZ.02.3.68/0.0/0.0./16_03/0008225</a:t>
            </a:r>
          </a:p>
        </p:txBody>
      </p:sp>
    </p:spTree>
    <p:extLst>
      <p:ext uri="{BB962C8B-B14F-4D97-AF65-F5344CB8AC3E}">
        <p14:creationId xmlns:p14="http://schemas.microsoft.com/office/powerpoint/2010/main" val="1688407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TELEVIZE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b="1" dirty="0"/>
              <a:t>Slovo bylo </a:t>
            </a:r>
            <a:r>
              <a:rPr lang="cs-CZ" b="1" dirty="0">
                <a:solidFill>
                  <a:srgbClr val="C00000"/>
                </a:solidFill>
              </a:rPr>
              <a:t>poprvé použito v r. 1900</a:t>
            </a:r>
            <a:r>
              <a:rPr lang="cs-CZ" b="1" dirty="0"/>
              <a:t>, ale první vysílání až o čtvrtstoletí později (princip přenosu obrazu byl popsán jíž kolem roku 1850)</a:t>
            </a:r>
          </a:p>
          <a:p>
            <a:r>
              <a:rPr lang="cs-CZ" b="1" dirty="0"/>
              <a:t>Zprvu se vysílalo </a:t>
            </a:r>
            <a:r>
              <a:rPr lang="cs-CZ" b="1" dirty="0">
                <a:solidFill>
                  <a:srgbClr val="C00000"/>
                </a:solidFill>
              </a:rPr>
              <a:t>bez zvuku</a:t>
            </a:r>
          </a:p>
          <a:p>
            <a:r>
              <a:rPr lang="cs-CZ" dirty="0" smtClean="0">
                <a:latin typeface="+mj-lt"/>
              </a:rPr>
              <a:t>K prvnímu televiznímu </a:t>
            </a:r>
            <a:r>
              <a:rPr lang="cs-CZ" dirty="0">
                <a:latin typeface="+mj-lt"/>
              </a:rPr>
              <a:t>vysílání prostřednictvím telefonní linky mezi Londýnem a Glasgowem došlo již v roce 1927. O rok později (9. 2. 1928) byl televizní signál přenesen s pomocí rádiových vln z Londýna až do New Yorku. 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2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92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TELEVIZNÍ VYSÍLÁNÍ V ČR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Od roku 1953, ale první pokus již v roce 1935</a:t>
            </a:r>
          </a:p>
          <a:p>
            <a:r>
              <a:rPr lang="cs-CZ" dirty="0" smtClean="0">
                <a:latin typeface="+mj-lt"/>
              </a:rPr>
              <a:t>Zprvu </a:t>
            </a:r>
            <a:r>
              <a:rPr lang="cs-CZ" dirty="0">
                <a:latin typeface="+mj-lt"/>
              </a:rPr>
              <a:t>se vysílalo </a:t>
            </a:r>
            <a:r>
              <a:rPr lang="cs-CZ" b="1" dirty="0"/>
              <a:t>živě</a:t>
            </a:r>
            <a:r>
              <a:rPr lang="cs-CZ" dirty="0">
                <a:latin typeface="+mj-lt"/>
              </a:rPr>
              <a:t>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a </a:t>
            </a:r>
            <a:r>
              <a:rPr lang="cs-CZ" dirty="0">
                <a:latin typeface="+mj-lt"/>
              </a:rPr>
              <a:t>jen tři dny v týdnu několik </a:t>
            </a:r>
            <a:r>
              <a:rPr lang="cs-CZ" dirty="0" smtClean="0">
                <a:latin typeface="+mj-lt"/>
              </a:rPr>
              <a:t>hodin</a:t>
            </a:r>
            <a:r>
              <a:rPr lang="cs-CZ" dirty="0">
                <a:latin typeface="+mj-lt"/>
              </a:rPr>
              <a:t> </a:t>
            </a:r>
            <a:endParaRPr lang="cs-CZ" dirty="0" smtClean="0">
              <a:latin typeface="+mj-lt"/>
            </a:endParaRPr>
          </a:p>
          <a:p>
            <a:r>
              <a:rPr lang="cs-CZ" b="1" dirty="0">
                <a:hlinkClick r:id="rId3"/>
              </a:rPr>
              <a:t>Poprvé</a:t>
            </a:r>
            <a:r>
              <a:rPr lang="cs-CZ" b="1" dirty="0"/>
              <a:t> </a:t>
            </a:r>
          </a:p>
          <a:p>
            <a:endParaRPr lang="cs-CZ" dirty="0">
              <a:latin typeface="+mj-lt"/>
            </a:endParaRP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3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968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8983911" cy="1772816"/>
          </a:xfrm>
        </p:spPr>
        <p:txBody>
          <a:bodyPr>
            <a:normAutofit/>
          </a:bodyPr>
          <a:lstStyle/>
          <a:p>
            <a:r>
              <a:rPr lang="cs-CZ" sz="4200" b="1" dirty="0" smtClean="0">
                <a:latin typeface="+mn-lt"/>
              </a:rPr>
              <a:t>PŘENOS TELEVIZNÍHO SIGNÁLU</a:t>
            </a:r>
            <a:endParaRPr lang="cs-CZ" sz="3100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4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54" y="1834203"/>
            <a:ext cx="2926080" cy="2191512"/>
          </a:xfrm>
          <a:prstGeom prst="rect">
            <a:avLst/>
          </a:prstGeom>
        </p:spPr>
      </p:pic>
      <p:pic>
        <p:nvPicPr>
          <p:cNvPr id="14" name="Picture 5" descr="C:\Users\OEM\AppData\Local\Microsoft\Windows\INetCache\IE\XMCIMIGJ\antenna_telecommunications_tv_signal_tdt_fm_radio_broadcasting_station-770228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399" y="1840290"/>
            <a:ext cx="1618508" cy="215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OEM\AppData\Local\Microsoft\Windows\INetCache\IE\IWZVBJG9\Analog_Oscilloscope_Philips_PM3267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48128"/>
            <a:ext cx="2915845" cy="145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OEM\AppData\Local\Microsoft\Windows\INetCache\IE\UORWHMZD\c9494ddc8ea4e2a62e76201cbebdf88b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673" y="1842403"/>
            <a:ext cx="2016224" cy="217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990" y="4299403"/>
            <a:ext cx="2366683" cy="195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4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JAKÉ ZNÁŠ TELEVIZNÍ KANÁLY?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b="1" dirty="0"/>
              <a:t>Veřejnoprávní</a:t>
            </a:r>
            <a:r>
              <a:rPr lang="cs-CZ" dirty="0">
                <a:latin typeface="+mj-lt"/>
              </a:rPr>
              <a:t> x </a:t>
            </a:r>
            <a:r>
              <a:rPr lang="cs-CZ" b="1" dirty="0"/>
              <a:t>soukromé</a:t>
            </a:r>
          </a:p>
          <a:p>
            <a:r>
              <a:rPr lang="cs-CZ" dirty="0">
                <a:latin typeface="+mj-lt"/>
              </a:rPr>
              <a:t>Dle zaměření, </a:t>
            </a:r>
            <a:r>
              <a:rPr lang="cs-CZ" dirty="0" smtClean="0">
                <a:latin typeface="+mj-lt"/>
              </a:rPr>
              <a:t>cílové </a:t>
            </a:r>
            <a:r>
              <a:rPr lang="cs-CZ" dirty="0">
                <a:latin typeface="+mj-lt"/>
              </a:rPr>
              <a:t>skupiny apod.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(</a:t>
            </a:r>
            <a:r>
              <a:rPr lang="cs-CZ" dirty="0">
                <a:latin typeface="+mj-lt"/>
              </a:rPr>
              <a:t>zpravodajské, hudební, vzdělávací, zábavní….)</a:t>
            </a:r>
            <a:endParaRPr lang="cs-CZ" dirty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5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9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3052" y="11123"/>
            <a:ext cx="7975799" cy="1735949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CO JE TELEVIZNÍ REPORTÁŽ?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3052" y="1747073"/>
            <a:ext cx="8273404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všechno to, co </a:t>
            </a:r>
            <a:r>
              <a:rPr lang="cs-CZ" b="1" dirty="0"/>
              <a:t>je odvysíláno </a:t>
            </a:r>
            <a:r>
              <a:rPr lang="cs-CZ" dirty="0" smtClean="0">
                <a:latin typeface="+mj-lt"/>
              </a:rPr>
              <a:t>v </a:t>
            </a:r>
            <a:r>
              <a:rPr lang="cs-CZ" dirty="0">
                <a:latin typeface="+mj-lt"/>
              </a:rPr>
              <a:t>rámci nějakého tematického programu v televizi</a:t>
            </a:r>
          </a:p>
          <a:p>
            <a:r>
              <a:rPr lang="cs-CZ" dirty="0">
                <a:latin typeface="+mj-lt"/>
              </a:rPr>
              <a:t>přičemž tematickým programem = zpravodajská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nebo </a:t>
            </a:r>
            <a:r>
              <a:rPr lang="cs-CZ" dirty="0">
                <a:latin typeface="+mj-lt"/>
              </a:rPr>
              <a:t>publicistická relace, dokumentární film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nebo </a:t>
            </a:r>
            <a:r>
              <a:rPr lang="cs-CZ" dirty="0">
                <a:latin typeface="+mj-lt"/>
              </a:rPr>
              <a:t>podobný žánr. </a:t>
            </a:r>
          </a:p>
          <a:p>
            <a:r>
              <a:rPr lang="cs-CZ" dirty="0">
                <a:latin typeface="+mj-lt"/>
              </a:rPr>
              <a:t>v televizní praxi </a:t>
            </a:r>
            <a:r>
              <a:rPr lang="cs-CZ" dirty="0" smtClean="0">
                <a:latin typeface="+mj-lt"/>
              </a:rPr>
              <a:t>dělíme reportáž </a:t>
            </a:r>
            <a:r>
              <a:rPr lang="cs-CZ" dirty="0">
                <a:latin typeface="+mj-lt"/>
              </a:rPr>
              <a:t>na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b="1" dirty="0" smtClean="0">
                <a:solidFill>
                  <a:srgbClr val="C00000"/>
                </a:solidFill>
              </a:rPr>
              <a:t>zpravodajskou a </a:t>
            </a:r>
            <a:r>
              <a:rPr lang="cs-CZ" b="1" dirty="0">
                <a:solidFill>
                  <a:srgbClr val="C00000"/>
                </a:solidFill>
              </a:rPr>
              <a:t>publicistickou</a:t>
            </a:r>
            <a:r>
              <a:rPr lang="cs-CZ" dirty="0">
                <a:solidFill>
                  <a:srgbClr val="C00000"/>
                </a:solidFill>
                <a:latin typeface="+mj-lt"/>
              </a:rPr>
              <a:t>. </a:t>
            </a:r>
            <a:endParaRPr lang="cs-CZ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6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95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ZPRAVODAJSKÉ RELACE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223720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Zpravodajská reportáž (zpráva) je součástí zpravodajské relace. </a:t>
            </a:r>
          </a:p>
          <a:p>
            <a:r>
              <a:rPr lang="cs-CZ" dirty="0">
                <a:latin typeface="+mj-lt"/>
              </a:rPr>
              <a:t>U nás jsou běžně přístupné Události ČT1, Televizní noviny TV NOVA, Velké zprávy TV Prima, Večerní zprávy Seznam TV ad. </a:t>
            </a:r>
          </a:p>
          <a:p>
            <a:r>
              <a:rPr lang="cs-CZ" i="1" dirty="0">
                <a:latin typeface="+mj-lt"/>
              </a:rPr>
              <a:t>Moje zprávy – Barrandov – </a:t>
            </a:r>
            <a:r>
              <a:rPr lang="cs-CZ" b="1" i="1" dirty="0"/>
              <a:t>není zpravodajství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7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72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ZPRAVODAJSKÉ RELACE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223720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Výroba zpravodajské reportáže má denní periodicitu: dopoledne námět, přes den natáčení, odpoledne výroba a večer odvysílání reportáže.</a:t>
            </a:r>
          </a:p>
          <a:p>
            <a:r>
              <a:rPr lang="cs-CZ" b="1" dirty="0">
                <a:solidFill>
                  <a:srgbClr val="C00000"/>
                </a:solidFill>
              </a:rPr>
              <a:t>Obvyklá délka reportáže je 1 min 20 s.</a:t>
            </a:r>
            <a:r>
              <a:rPr lang="cs-CZ" dirty="0">
                <a:solidFill>
                  <a:srgbClr val="C00000"/>
                </a:solidFill>
              </a:rPr>
              <a:t>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>
                <a:latin typeface="+mj-lt"/>
              </a:rPr>
              <a:t>Z </a:t>
            </a:r>
            <a:r>
              <a:rPr lang="cs-CZ" dirty="0">
                <a:latin typeface="+mj-lt"/>
              </a:rPr>
              <a:t>toho je obyčejně </a:t>
            </a:r>
            <a:r>
              <a:rPr lang="cs-CZ" b="1" dirty="0"/>
              <a:t>10 s tzv. studio </a:t>
            </a:r>
            <a:r>
              <a:rPr lang="cs-CZ" dirty="0">
                <a:latin typeface="+mj-lt"/>
              </a:rPr>
              <a:t>(ohlášení),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samotný </a:t>
            </a:r>
            <a:r>
              <a:rPr lang="cs-CZ" dirty="0">
                <a:latin typeface="+mj-lt"/>
              </a:rPr>
              <a:t>příspěvek trvá </a:t>
            </a:r>
            <a:r>
              <a:rPr lang="cs-CZ" b="1" dirty="0"/>
              <a:t>1 min 10</a:t>
            </a:r>
            <a:r>
              <a:rPr lang="cs-CZ" dirty="0"/>
              <a:t> </a:t>
            </a:r>
            <a:r>
              <a:rPr lang="cs-CZ" b="1" dirty="0"/>
              <a:t>s</a:t>
            </a:r>
            <a:r>
              <a:rPr lang="cs-CZ" dirty="0"/>
              <a:t>.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8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C:\Users\OEM\AppData\Local\Microsoft\Windows\INetCache\IE\05UR0IEU\220px-Z1_studio_sport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525" y="4693895"/>
            <a:ext cx="1815835" cy="136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OEM\AppData\Local\Microsoft\Windows\INetCache\IE\UORWHMZD\220px-Televize_Z1_studio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51" y="4679602"/>
            <a:ext cx="1803538" cy="135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64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RIZIKA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2544286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b="1" dirty="0"/>
              <a:t>živé</a:t>
            </a:r>
            <a:r>
              <a:rPr lang="cs-CZ" dirty="0">
                <a:latin typeface="+mj-lt"/>
              </a:rPr>
              <a:t> vysílání </a:t>
            </a:r>
            <a:r>
              <a:rPr lang="cs-CZ" dirty="0" smtClean="0">
                <a:latin typeface="+mj-lt"/>
              </a:rPr>
              <a:t>reportáže</a:t>
            </a:r>
            <a:endParaRPr lang="cs-CZ" dirty="0">
              <a:latin typeface="+mj-lt"/>
            </a:endParaRPr>
          </a:p>
          <a:p>
            <a:r>
              <a:rPr lang="cs-CZ" dirty="0">
                <a:latin typeface="+mj-lt"/>
              </a:rPr>
              <a:t>nelze předtočit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9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1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834</TotalTime>
  <Words>521</Words>
  <Application>Microsoft Office PowerPoint</Application>
  <PresentationFormat>Předvádění na obrazovce (4:3)</PresentationFormat>
  <Paragraphs>119</Paragraphs>
  <Slides>13</Slides>
  <Notes>12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Motiv Office</vt:lpstr>
      <vt:lpstr>TELEVIZE,  TELEVIZNÍ  REPORTÁŽ</vt:lpstr>
      <vt:lpstr>TELEVIZE</vt:lpstr>
      <vt:lpstr>TELEVIZNÍ VYSÍLÁNÍ V ČR</vt:lpstr>
      <vt:lpstr>PŘENOS TELEVIZNÍHO SIGNÁLU</vt:lpstr>
      <vt:lpstr>JAKÉ ZNÁŠ TELEVIZNÍ KANÁLY?</vt:lpstr>
      <vt:lpstr>CO JE TELEVIZNÍ REPORTÁŽ?</vt:lpstr>
      <vt:lpstr>ZPRAVODAJSKÉ RELACE</vt:lpstr>
      <vt:lpstr>ZPRAVODAJSKÉ RELACE</vt:lpstr>
      <vt:lpstr>RIZIKA</vt:lpstr>
      <vt:lpstr>TÝM, REPORTÁŽNÍ ŠTÁB</vt:lpstr>
      <vt:lpstr>ZDROJE</vt:lpstr>
      <vt:lpstr>ÚKOL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Zpráva a zpravodajství</dc:title>
  <dc:creator>Lucie Marková</dc:creator>
  <cp:lastModifiedBy>Stanislava Palečková</cp:lastModifiedBy>
  <cp:revision>64</cp:revision>
  <dcterms:created xsi:type="dcterms:W3CDTF">2018-12-12T19:10:22Z</dcterms:created>
  <dcterms:modified xsi:type="dcterms:W3CDTF">2020-04-13T15:34:49Z</dcterms:modified>
</cp:coreProperties>
</file>