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34" r:id="rId1"/>
  </p:sldMasterIdLst>
  <p:notesMasterIdLst>
    <p:notesMasterId r:id="rId16"/>
  </p:notesMasterIdLst>
  <p:sldIdLst>
    <p:sldId id="256" r:id="rId2"/>
    <p:sldId id="269" r:id="rId3"/>
    <p:sldId id="291" r:id="rId4"/>
    <p:sldId id="292" r:id="rId5"/>
    <p:sldId id="293" r:id="rId6"/>
    <p:sldId id="301" r:id="rId7"/>
    <p:sldId id="302" r:id="rId8"/>
    <p:sldId id="303" r:id="rId9"/>
    <p:sldId id="304" r:id="rId10"/>
    <p:sldId id="305" r:id="rId11"/>
    <p:sldId id="306" r:id="rId12"/>
    <p:sldId id="294" r:id="rId13"/>
    <p:sldId id="281" r:id="rId14"/>
    <p:sldId id="282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3" userDrawn="1">
          <p15:clr>
            <a:srgbClr val="A4A3A4"/>
          </p15:clr>
        </p15:guide>
        <p15:guide id="2" pos="3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 autoAdjust="0"/>
    <p:restoredTop sz="94660"/>
  </p:normalViewPr>
  <p:slideViewPr>
    <p:cSldViewPr>
      <p:cViewPr varScale="1">
        <p:scale>
          <a:sx n="106" d="100"/>
          <a:sy n="106" d="100"/>
        </p:scale>
        <p:origin x="1764" y="96"/>
      </p:cViewPr>
      <p:guideLst>
        <p:guide orient="horz" pos="663"/>
        <p:guide pos="3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94F923-7187-42D5-BC12-E205214BADFA}" type="datetimeFigureOut">
              <a:rPr lang="cs-CZ" smtClean="0"/>
              <a:t>14.12.2021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6C86B2-6963-4159-AC1D-8E6B65D554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583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C86B2-6963-4159-AC1D-8E6B65D5547A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31010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fungovalo formou dopisů</a:t>
            </a:r>
          </a:p>
          <a:p>
            <a:pPr lvl="0"/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již předtím byla publicistická tvorba (nicméně se to tak nenazývalo)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C86B2-6963-4159-AC1D-8E6B65D5547A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094932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fungovalo formou dopisů</a:t>
            </a:r>
          </a:p>
          <a:p>
            <a:pPr lvl="0"/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již předtím byla publicistická tvorba (nicméně se to tak nenazývalo)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C86B2-6963-4159-AC1D-8E6B65D5547A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061496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fungovalo formou dopisů</a:t>
            </a:r>
          </a:p>
          <a:p>
            <a:pPr lvl="0"/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již předtím byla publicistická tvorba (nicméně se to tak nenazývalo)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C86B2-6963-4159-AC1D-8E6B65D5547A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35788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fungovalo formou dopisů</a:t>
            </a:r>
          </a:p>
          <a:p>
            <a:pPr lvl="0"/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již předtím byla publicistická tvorba (nicméně se to tak nenazývalo)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C86B2-6963-4159-AC1D-8E6B65D5547A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97700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fungovalo formou dopisů</a:t>
            </a:r>
          </a:p>
          <a:p>
            <a:pPr lvl="0"/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již předtím byla publicistická tvorba (nicméně se to tak nenazývalo)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C86B2-6963-4159-AC1D-8E6B65D5547A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21761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fungovalo formou dopisů</a:t>
            </a:r>
          </a:p>
          <a:p>
            <a:pPr lvl="0"/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již předtím byla publicistická tvorba (nicméně se to tak nenazývalo)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C86B2-6963-4159-AC1D-8E6B65D5547A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18171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fungovalo formou dopisů</a:t>
            </a:r>
          </a:p>
          <a:p>
            <a:pPr lvl="0"/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již předtím byla publicistická tvorba (nicméně se to tak nenazývalo)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C86B2-6963-4159-AC1D-8E6B65D5547A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3401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fungovalo formou dopisů</a:t>
            </a:r>
          </a:p>
          <a:p>
            <a:pPr lvl="0"/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již předtím byla publicistická tvorba (nicméně se to tak nenazývalo)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C86B2-6963-4159-AC1D-8E6B65D5547A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979938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fungovalo formou dopisů</a:t>
            </a:r>
          </a:p>
          <a:p>
            <a:pPr lvl="0"/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již předtím byla publicistická tvorba (nicméně se to tak nenazývalo)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C86B2-6963-4159-AC1D-8E6B65D5547A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83528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fungovalo formou dopisů</a:t>
            </a:r>
          </a:p>
          <a:p>
            <a:pPr lvl="0"/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již předtím byla publicistická tvorba (nicméně se to tak nenazývalo)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C86B2-6963-4159-AC1D-8E6B65D5547A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99358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fungovalo formou dopisů</a:t>
            </a:r>
          </a:p>
          <a:p>
            <a:pPr lvl="0"/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již předtím byla publicistická tvorba (nicméně se to tak nenazývalo)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C86B2-6963-4159-AC1D-8E6B65D5547A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5199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fungovalo formou dopisů</a:t>
            </a:r>
          </a:p>
          <a:p>
            <a:pPr lvl="0"/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již předtím byla publicistická tvorba (nicméně se to tak nenazývalo)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C86B2-6963-4159-AC1D-8E6B65D5547A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6631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98B9B-E761-427A-B0C9-4C650322DEEE}" type="datetime1">
              <a:rPr lang="cs-CZ" smtClean="0"/>
              <a:t>14.12.2021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Začínáme s médii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0414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389B2-5467-44A3-BEB1-ECC1310D5306}" type="datetime1">
              <a:rPr lang="cs-CZ" smtClean="0"/>
              <a:t>14.12.2021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Začínáme s médii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47574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CF8F7-E90A-44EE-BCE0-59A88E8EB83D}" type="datetime1">
              <a:rPr lang="cs-CZ" smtClean="0"/>
              <a:t>14.12.2021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Začínáme s médii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12052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66739-3A67-4B6E-844B-2C3C386E86C5}" type="datetime1">
              <a:rPr lang="cs-CZ" smtClean="0"/>
              <a:t>14.12.2021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Začínáme s médii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8129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ECAB-A834-4C3C-9192-A63792F930B9}" type="datetime1">
              <a:rPr lang="cs-CZ" smtClean="0"/>
              <a:t>14.12.2021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Začínáme s médii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324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809AA-9FDF-4CD0-9C90-5BF8B18AC428}" type="datetime1">
              <a:rPr lang="cs-CZ" smtClean="0"/>
              <a:t>14.12.2021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Začínáme s médii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746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FA0DE-7F8B-42F1-9794-F585CF46ADBE}" type="datetime1">
              <a:rPr lang="cs-CZ" smtClean="0"/>
              <a:t>14.12.2021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Začínáme s médii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823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20B34-4891-41AA-87B0-AD5B4D63C740}" type="datetime1">
              <a:rPr lang="cs-CZ" smtClean="0"/>
              <a:t>14.12.2021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Začínáme s médii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4713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4DEF1-DC15-4C54-981D-40CFBEEC840D}" type="datetime1">
              <a:rPr lang="cs-CZ" smtClean="0"/>
              <a:t>14.12.2021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Začínáme s médii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6574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29D05-CE57-4A00-BCDA-E92EB6F55061}" type="datetime1">
              <a:rPr lang="cs-CZ" smtClean="0"/>
              <a:t>14.12.2021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Začínáme s médii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6091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065B4-BBA6-48C9-83E4-C2B2070188A5}" type="datetime1">
              <a:rPr lang="cs-CZ" smtClean="0"/>
              <a:t>14.12.2021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Začínáme s médii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3826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B8C841-EA08-44CD-A8B4-661502C6461C}" type="datetime1">
              <a:rPr lang="cs-CZ" smtClean="0"/>
              <a:t>14.12.2021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/>
              <a:t>Začínáme s médii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29068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7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lickr.com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ommons.wikimedia.org/wiki/Main_Page" TargetMode="External"/><Relationship Id="rId4" Type="http://schemas.openxmlformats.org/officeDocument/2006/relationships/hyperlink" Target="http://www.snl.no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95536" y="836712"/>
            <a:ext cx="7704856" cy="1368152"/>
          </a:xfrm>
        </p:spPr>
        <p:txBody>
          <a:bodyPr anchor="t">
            <a:normAutofit/>
          </a:bodyPr>
          <a:lstStyle/>
          <a:p>
            <a:pPr algn="l"/>
            <a:r>
              <a:rPr lang="cs-CZ" b="1" dirty="0">
                <a:latin typeface="+mn-lt"/>
              </a:rPr>
              <a:t>KOMIKS</a:t>
            </a:r>
            <a:endParaRPr lang="cs-CZ" dirty="0">
              <a:latin typeface="+mn-lt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395536" y="1916832"/>
            <a:ext cx="4248472" cy="2304256"/>
          </a:xfrm>
        </p:spPr>
        <p:txBody>
          <a:bodyPr>
            <a:normAutofit/>
          </a:bodyPr>
          <a:lstStyle/>
          <a:p>
            <a:pPr algn="l"/>
            <a:r>
              <a:rPr lang="cs-CZ" sz="2800" dirty="0">
                <a:latin typeface="+mj-lt"/>
              </a:rPr>
              <a:t>Historie</a:t>
            </a:r>
          </a:p>
        </p:txBody>
      </p:sp>
    </p:spTree>
    <p:extLst>
      <p:ext uri="{BB962C8B-B14F-4D97-AF65-F5344CB8AC3E}">
        <p14:creationId xmlns:p14="http://schemas.microsoft.com/office/powerpoint/2010/main" val="535898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12625" y="0"/>
            <a:ext cx="7975799" cy="1772816"/>
          </a:xfrm>
        </p:spPr>
        <p:txBody>
          <a:bodyPr/>
          <a:lstStyle/>
          <a:p>
            <a:r>
              <a:rPr lang="pl-PL" b="1" dirty="0">
                <a:latin typeface="+mn-lt"/>
              </a:rPr>
              <a:t>PO ČESKU</a:t>
            </a:r>
            <a:endParaRPr lang="pl-PL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12625" y="1768359"/>
            <a:ext cx="8191823" cy="4396945"/>
          </a:xfrm>
          <a:ln>
            <a:noFill/>
          </a:ln>
        </p:spPr>
        <p:txBody>
          <a:bodyPr>
            <a:normAutofit/>
          </a:bodyPr>
          <a:lstStyle/>
          <a:p>
            <a:pPr algn="l"/>
            <a:r>
              <a:rPr lang="cs-CZ" b="0" i="0" u="none" strike="noStrike" baseline="0" dirty="0">
                <a:latin typeface="+mj-lt"/>
              </a:rPr>
              <a:t>Nejvýznamnějším českým komiksovým dílem je </a:t>
            </a:r>
            <a:r>
              <a:rPr lang="cs-CZ" b="1" i="0" u="none" strike="noStrike" baseline="0" dirty="0" err="1">
                <a:latin typeface="+mj-lt"/>
              </a:rPr>
              <a:t>Octobriana</a:t>
            </a:r>
            <a:r>
              <a:rPr lang="cs-CZ" b="0" i="0" u="none" strike="noStrike" baseline="0" dirty="0">
                <a:latin typeface="+mj-lt"/>
              </a:rPr>
              <a:t>, jako jediné české dílo významnou měrou ovlivnil vývoj světového komiksu</a:t>
            </a:r>
            <a:endParaRPr lang="cs-CZ" dirty="0">
              <a:latin typeface="+mj-lt"/>
            </a:endParaRPr>
          </a:p>
        </p:txBody>
      </p:sp>
      <p:cxnSp>
        <p:nvCxnSpPr>
          <p:cNvPr id="11" name="Přímá spojnice 10"/>
          <p:cNvCxnSpPr/>
          <p:nvPr/>
        </p:nvCxnSpPr>
        <p:spPr>
          <a:xfrm>
            <a:off x="539750" y="1628800"/>
            <a:ext cx="813670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67544" y="6356351"/>
            <a:ext cx="3086100" cy="365125"/>
          </a:xfrm>
        </p:spPr>
        <p:txBody>
          <a:bodyPr/>
          <a:lstStyle/>
          <a:p>
            <a:pPr algn="l"/>
            <a:r>
              <a:rPr lang="cs-CZ" dirty="0"/>
              <a:t>Komiks – historie</a:t>
            </a:r>
          </a:p>
        </p:txBody>
      </p:sp>
      <p:sp>
        <p:nvSpPr>
          <p:cNvPr id="24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711652" y="6356351"/>
            <a:ext cx="2057400" cy="365125"/>
          </a:xfrm>
        </p:spPr>
        <p:txBody>
          <a:bodyPr/>
          <a:lstStyle/>
          <a:p>
            <a:fld id="{D699027E-F22F-40F4-8A82-004C1761EFDE}" type="slidenum">
              <a:rPr lang="cs-CZ" smtClean="0"/>
              <a:t>10</a:t>
            </a:fld>
            <a:endParaRPr lang="cs-CZ" dirty="0"/>
          </a:p>
        </p:txBody>
      </p:sp>
      <p:cxnSp>
        <p:nvCxnSpPr>
          <p:cNvPr id="9" name="Přímá spojnice 8"/>
          <p:cNvCxnSpPr/>
          <p:nvPr/>
        </p:nvCxnSpPr>
        <p:spPr>
          <a:xfrm>
            <a:off x="539552" y="6309320"/>
            <a:ext cx="81369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Obrázek 4">
            <a:extLst>
              <a:ext uri="{FF2B5EF4-FFF2-40B4-BE49-F238E27FC236}">
                <a16:creationId xmlns:a16="http://schemas.microsoft.com/office/drawing/2014/main" id="{B05BE98A-6EED-4D59-BEBF-56B5BF529D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676" y="4142907"/>
            <a:ext cx="2587083" cy="1884556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0F8EABAF-69E3-4E53-94DC-30E7F2EC65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0066" y="4142907"/>
            <a:ext cx="2657359" cy="1884556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A6AD1888-717D-45D3-A50C-4E666CB045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2160" y="4140075"/>
            <a:ext cx="2609721" cy="188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5175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12625" y="0"/>
            <a:ext cx="7975799" cy="1772816"/>
          </a:xfrm>
        </p:spPr>
        <p:txBody>
          <a:bodyPr/>
          <a:lstStyle/>
          <a:p>
            <a:r>
              <a:rPr lang="pl-PL" b="1" dirty="0">
                <a:latin typeface="+mn-lt"/>
              </a:rPr>
              <a:t>PO ČESKU</a:t>
            </a:r>
            <a:endParaRPr lang="pl-PL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12625" y="1768359"/>
            <a:ext cx="8191823" cy="4396945"/>
          </a:xfrm>
          <a:ln>
            <a:noFill/>
          </a:ln>
        </p:spPr>
        <p:txBody>
          <a:bodyPr>
            <a:normAutofit/>
          </a:bodyPr>
          <a:lstStyle/>
          <a:p>
            <a:pPr algn="l"/>
            <a:r>
              <a:rPr lang="cs-CZ" b="1" i="0" u="none" strike="noStrike" baseline="0" dirty="0">
                <a:latin typeface="+mj-lt"/>
              </a:rPr>
              <a:t>Rychlé Šípy</a:t>
            </a:r>
            <a:r>
              <a:rPr lang="cs-CZ" b="0" i="0" u="none" strike="noStrike" baseline="0" dirty="0">
                <a:latin typeface="+mj-lt"/>
              </a:rPr>
              <a:t>, spjaté s dílem Jaroslava Foglara</a:t>
            </a:r>
          </a:p>
          <a:p>
            <a:pPr algn="l"/>
            <a:r>
              <a:rPr lang="cs-CZ" b="1" i="0" u="none" strike="noStrike" baseline="0" dirty="0">
                <a:latin typeface="+mj-lt"/>
              </a:rPr>
              <a:t>Čtyřlístek, </a:t>
            </a:r>
            <a:r>
              <a:rPr lang="cs-CZ" b="0" i="0" u="none" strike="noStrike" baseline="0" dirty="0">
                <a:latin typeface="+mj-lt"/>
              </a:rPr>
              <a:t>Alois </a:t>
            </a:r>
            <a:r>
              <a:rPr lang="cs-CZ" b="0" i="0" u="none" strike="noStrike" baseline="0" dirty="0" err="1">
                <a:latin typeface="+mj-lt"/>
              </a:rPr>
              <a:t>Nebel</a:t>
            </a:r>
            <a:r>
              <a:rPr lang="cs-CZ" b="0" i="0" u="none" strike="noStrike" baseline="0" dirty="0">
                <a:latin typeface="+mj-lt"/>
              </a:rPr>
              <a:t>, </a:t>
            </a:r>
            <a:r>
              <a:rPr lang="it-IT" b="0" i="0" u="none" strike="noStrike" baseline="0" dirty="0">
                <a:latin typeface="+mj-lt"/>
              </a:rPr>
              <a:t>Hana a Hana, Zelený Raul,</a:t>
            </a:r>
            <a:r>
              <a:rPr lang="cs-CZ" b="0" i="0" u="none" strike="noStrike" baseline="0" dirty="0">
                <a:latin typeface="+mj-lt"/>
              </a:rPr>
              <a:t> </a:t>
            </a:r>
            <a:r>
              <a:rPr lang="it-IT" b="0" i="0" u="none" strike="noStrike" baseline="0" dirty="0">
                <a:latin typeface="+mj-lt"/>
              </a:rPr>
              <a:t>apod.</a:t>
            </a:r>
            <a:endParaRPr lang="cs-CZ" dirty="0">
              <a:latin typeface="+mj-lt"/>
            </a:endParaRPr>
          </a:p>
        </p:txBody>
      </p:sp>
      <p:cxnSp>
        <p:nvCxnSpPr>
          <p:cNvPr id="11" name="Přímá spojnice 10"/>
          <p:cNvCxnSpPr/>
          <p:nvPr/>
        </p:nvCxnSpPr>
        <p:spPr>
          <a:xfrm>
            <a:off x="539750" y="1628800"/>
            <a:ext cx="813670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67544" y="6356351"/>
            <a:ext cx="3086100" cy="365125"/>
          </a:xfrm>
        </p:spPr>
        <p:txBody>
          <a:bodyPr/>
          <a:lstStyle/>
          <a:p>
            <a:pPr algn="l"/>
            <a:r>
              <a:rPr lang="cs-CZ" dirty="0"/>
              <a:t>Komiks – historie</a:t>
            </a:r>
          </a:p>
        </p:txBody>
      </p:sp>
      <p:sp>
        <p:nvSpPr>
          <p:cNvPr id="24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711652" y="6356351"/>
            <a:ext cx="2057400" cy="365125"/>
          </a:xfrm>
        </p:spPr>
        <p:txBody>
          <a:bodyPr/>
          <a:lstStyle/>
          <a:p>
            <a:fld id="{D699027E-F22F-40F4-8A82-004C1761EFDE}" type="slidenum">
              <a:rPr lang="cs-CZ" smtClean="0"/>
              <a:t>11</a:t>
            </a:fld>
            <a:endParaRPr lang="cs-CZ" dirty="0"/>
          </a:p>
        </p:txBody>
      </p:sp>
      <p:cxnSp>
        <p:nvCxnSpPr>
          <p:cNvPr id="9" name="Přímá spojnice 8"/>
          <p:cNvCxnSpPr/>
          <p:nvPr/>
        </p:nvCxnSpPr>
        <p:spPr>
          <a:xfrm>
            <a:off x="539552" y="6309320"/>
            <a:ext cx="81369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5" name="Objekt 14">
            <a:extLst>
              <a:ext uri="{FF2B5EF4-FFF2-40B4-BE49-F238E27FC236}">
                <a16:creationId xmlns:a16="http://schemas.microsoft.com/office/drawing/2014/main" id="{C11FD6D6-CBBB-4FBF-94CC-04832AB907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1572998"/>
              </p:ext>
            </p:extLst>
          </p:nvPr>
        </p:nvGraphicFramePr>
        <p:xfrm>
          <a:off x="3084513" y="3569534"/>
          <a:ext cx="1701493" cy="2445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r:id="rId4" imgW="2501280" imgH="3593520" progId="">
                  <p:embed/>
                </p:oleObj>
              </mc:Choice>
              <mc:Fallback>
                <p:oleObj r:id="rId4" imgW="2501280" imgH="359352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84513" y="3569534"/>
                        <a:ext cx="1701493" cy="24455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kt 15">
            <a:extLst>
              <a:ext uri="{FF2B5EF4-FFF2-40B4-BE49-F238E27FC236}">
                <a16:creationId xmlns:a16="http://schemas.microsoft.com/office/drawing/2014/main" id="{8E86DBF0-2FE8-4C49-B76B-4DED6B0B04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4139763"/>
              </p:ext>
            </p:extLst>
          </p:nvPr>
        </p:nvGraphicFramePr>
        <p:xfrm>
          <a:off x="4996316" y="3575651"/>
          <a:ext cx="1701493" cy="24393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r:id="rId6" imgW="2488680" imgH="3567960" progId="">
                  <p:embed/>
                </p:oleObj>
              </mc:Choice>
              <mc:Fallback>
                <p:oleObj r:id="rId6" imgW="2488680" imgH="356796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96316" y="3575651"/>
                        <a:ext cx="1701493" cy="24393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2" name="Picture 4" descr="Alois Nebel | CzechLit">
            <a:extLst>
              <a:ext uri="{FF2B5EF4-FFF2-40B4-BE49-F238E27FC236}">
                <a16:creationId xmlns:a16="http://schemas.microsoft.com/office/drawing/2014/main" id="{BD2DCBA7-73DE-464D-A2F5-07E8477EA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925" y="3575651"/>
            <a:ext cx="1720849" cy="2430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Ježek v kleci kovový DIAGONALNÍ, černá krabička">
            <a:extLst>
              <a:ext uri="{FF2B5EF4-FFF2-40B4-BE49-F238E27FC236}">
                <a16:creationId xmlns:a16="http://schemas.microsoft.com/office/drawing/2014/main" id="{C3152818-6CDB-4F64-B04F-1C267374B5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3" y="3569534"/>
            <a:ext cx="2436344" cy="243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14226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12625" y="1768359"/>
            <a:ext cx="8479855" cy="4396945"/>
          </a:xfrm>
          <a:ln>
            <a:noFill/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cs-CZ" b="1" i="0" u="none" strike="noStrike" baseline="0" dirty="0">
              <a:latin typeface="+mj-lt"/>
            </a:endParaRPr>
          </a:p>
          <a:p>
            <a:pPr marL="0" indent="0" algn="ctr">
              <a:buNone/>
            </a:pPr>
            <a:r>
              <a:rPr lang="cs-CZ" sz="4400" b="1" i="0" u="none" strike="noStrike" baseline="0" dirty="0"/>
              <a:t>TAK VEZMI TUŽKU</a:t>
            </a:r>
          </a:p>
          <a:p>
            <a:pPr marL="0" indent="0" algn="ctr">
              <a:buNone/>
            </a:pPr>
            <a:r>
              <a:rPr lang="cs-CZ" sz="4400" b="1" i="0" u="none" strike="noStrike" baseline="0" dirty="0"/>
              <a:t> A DOTOHO! :)</a:t>
            </a:r>
            <a:endParaRPr lang="cs-CZ" sz="4400" b="1" dirty="0"/>
          </a:p>
          <a:p>
            <a:endParaRPr lang="cs-CZ" dirty="0">
              <a:latin typeface="+mj-lt"/>
            </a:endParaRPr>
          </a:p>
          <a:p>
            <a:endParaRPr lang="cs-CZ" dirty="0">
              <a:latin typeface="+mj-lt"/>
            </a:endParaRPr>
          </a:p>
        </p:txBody>
      </p:sp>
      <p:cxnSp>
        <p:nvCxnSpPr>
          <p:cNvPr id="11" name="Přímá spojnice 10"/>
          <p:cNvCxnSpPr/>
          <p:nvPr/>
        </p:nvCxnSpPr>
        <p:spPr>
          <a:xfrm>
            <a:off x="539750" y="476672"/>
            <a:ext cx="813670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67544" y="6356351"/>
            <a:ext cx="3086100" cy="365125"/>
          </a:xfrm>
        </p:spPr>
        <p:txBody>
          <a:bodyPr/>
          <a:lstStyle/>
          <a:p>
            <a:pPr algn="l"/>
            <a:r>
              <a:rPr lang="cs-CZ" dirty="0"/>
              <a:t>Komiks – historie</a:t>
            </a:r>
          </a:p>
        </p:txBody>
      </p:sp>
      <p:sp>
        <p:nvSpPr>
          <p:cNvPr id="24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711652" y="6356351"/>
            <a:ext cx="2057400" cy="365125"/>
          </a:xfrm>
        </p:spPr>
        <p:txBody>
          <a:bodyPr/>
          <a:lstStyle/>
          <a:p>
            <a:fld id="{D699027E-F22F-40F4-8A82-004C1761EFDE}" type="slidenum">
              <a:rPr lang="cs-CZ" smtClean="0"/>
              <a:t>12</a:t>
            </a:fld>
            <a:endParaRPr lang="cs-CZ" dirty="0"/>
          </a:p>
        </p:txBody>
      </p:sp>
      <p:cxnSp>
        <p:nvCxnSpPr>
          <p:cNvPr id="10" name="Přímá spojnice 9"/>
          <p:cNvCxnSpPr/>
          <p:nvPr/>
        </p:nvCxnSpPr>
        <p:spPr>
          <a:xfrm>
            <a:off x="539552" y="6309320"/>
            <a:ext cx="81369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59599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12625" y="0"/>
            <a:ext cx="7975799" cy="1772816"/>
          </a:xfrm>
        </p:spPr>
        <p:txBody>
          <a:bodyPr/>
          <a:lstStyle/>
          <a:p>
            <a:r>
              <a:rPr lang="cs-CZ" b="1" dirty="0">
                <a:latin typeface="+mn-lt"/>
              </a:rPr>
              <a:t>ZDROJE</a:t>
            </a:r>
          </a:p>
        </p:txBody>
      </p:sp>
      <p:sp>
        <p:nvSpPr>
          <p:cNvPr id="7" name="Zástupný symbol pro obsah 2"/>
          <p:cNvSpPr txBox="1">
            <a:spLocks/>
          </p:cNvSpPr>
          <p:nvPr/>
        </p:nvSpPr>
        <p:spPr>
          <a:xfrm>
            <a:off x="467544" y="1835214"/>
            <a:ext cx="8208912" cy="437712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>
                <a:latin typeface="+mj-lt"/>
              </a:rPr>
              <a:t>Obrázky – </a:t>
            </a:r>
            <a:r>
              <a:rPr lang="pl-PL" dirty="0">
                <a:latin typeface="+mj-lt"/>
                <a:hlinkClick r:id="rId3"/>
              </a:rPr>
              <a:t>www.flickr.com</a:t>
            </a:r>
            <a:r>
              <a:rPr lang="pl-PL" dirty="0">
                <a:latin typeface="+mj-lt"/>
              </a:rPr>
              <a:t>, </a:t>
            </a:r>
            <a:r>
              <a:rPr lang="cs-CZ" dirty="0">
                <a:latin typeface="+mj-lt"/>
                <a:hlinkClick r:id="rId4"/>
              </a:rPr>
              <a:t>www.snl.no</a:t>
            </a:r>
            <a:r>
              <a:rPr lang="cs-CZ" dirty="0">
                <a:latin typeface="+mj-lt"/>
              </a:rPr>
              <a:t>, </a:t>
            </a:r>
            <a:r>
              <a:rPr lang="cs-CZ" dirty="0" err="1">
                <a:latin typeface="+mj-lt"/>
                <a:hlinkClick r:id="rId5"/>
              </a:rPr>
              <a:t>Wikimedia</a:t>
            </a:r>
            <a:r>
              <a:rPr lang="cs-CZ" dirty="0">
                <a:latin typeface="+mj-lt"/>
                <a:hlinkClick r:id="rId5"/>
              </a:rPr>
              <a:t> </a:t>
            </a:r>
            <a:r>
              <a:rPr lang="cs-CZ" dirty="0" err="1">
                <a:latin typeface="+mj-lt"/>
                <a:hlinkClick r:id="rId5"/>
              </a:rPr>
              <a:t>Commons</a:t>
            </a:r>
            <a:endParaRPr lang="cs-CZ" dirty="0">
              <a:latin typeface="+mj-lt"/>
            </a:endParaRPr>
          </a:p>
          <a:p>
            <a:endParaRPr lang="cs-CZ" dirty="0"/>
          </a:p>
          <a:p>
            <a:endParaRPr lang="cs-CZ" sz="1700" dirty="0">
              <a:latin typeface="+mj-lt"/>
            </a:endParaRPr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cxnSp>
        <p:nvCxnSpPr>
          <p:cNvPr id="11" name="Přímá spojnice 10"/>
          <p:cNvCxnSpPr/>
          <p:nvPr/>
        </p:nvCxnSpPr>
        <p:spPr>
          <a:xfrm>
            <a:off x="539750" y="1628800"/>
            <a:ext cx="813670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539552" y="6356351"/>
            <a:ext cx="3086100" cy="365125"/>
          </a:xfrm>
        </p:spPr>
        <p:txBody>
          <a:bodyPr/>
          <a:lstStyle/>
          <a:p>
            <a:pPr algn="l"/>
            <a:r>
              <a:rPr lang="cs-CZ" dirty="0"/>
              <a:t>Začínáme s médii</a:t>
            </a:r>
          </a:p>
        </p:txBody>
      </p:sp>
      <p:sp>
        <p:nvSpPr>
          <p:cNvPr id="19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711652" y="6356351"/>
            <a:ext cx="2057400" cy="365125"/>
          </a:xfrm>
        </p:spPr>
        <p:txBody>
          <a:bodyPr/>
          <a:lstStyle/>
          <a:p>
            <a:fld id="{1C6D541D-D213-455A-ACD7-4429AB46C864}" type="slidenum">
              <a:rPr lang="cs-CZ" smtClean="0"/>
              <a:t>13</a:t>
            </a:fld>
            <a:endParaRPr lang="cs-CZ" dirty="0"/>
          </a:p>
        </p:txBody>
      </p:sp>
      <p:cxnSp>
        <p:nvCxnSpPr>
          <p:cNvPr id="8" name="Přímá spojnice 7"/>
          <p:cNvCxnSpPr/>
          <p:nvPr/>
        </p:nvCxnSpPr>
        <p:spPr>
          <a:xfrm>
            <a:off x="539552" y="6309320"/>
            <a:ext cx="81369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76194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517232"/>
            <a:ext cx="3630619" cy="956304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438" y="5586056"/>
            <a:ext cx="1373547" cy="685943"/>
          </a:xfrm>
          <a:prstGeom prst="rect">
            <a:avLst/>
          </a:prstGeom>
        </p:spPr>
      </p:pic>
      <p:cxnSp>
        <p:nvCxnSpPr>
          <p:cNvPr id="8" name="Přímá spojnice 7"/>
          <p:cNvCxnSpPr/>
          <p:nvPr/>
        </p:nvCxnSpPr>
        <p:spPr>
          <a:xfrm>
            <a:off x="617211" y="6468310"/>
            <a:ext cx="805924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617211" y="5445224"/>
            <a:ext cx="805924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582931" y="4221088"/>
            <a:ext cx="49739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/>
              <a:t>MÍT SVĚT PŘEČTENÝ</a:t>
            </a:r>
          </a:p>
          <a:p>
            <a:r>
              <a:rPr lang="cs-CZ" dirty="0">
                <a:latin typeface="+mj-lt"/>
              </a:rPr>
              <a:t>aneb spolupráce knihoven a škol v Ústeckém kraji.</a:t>
            </a:r>
          </a:p>
          <a:p>
            <a:r>
              <a:rPr lang="cs-CZ" dirty="0" err="1">
                <a:latin typeface="+mj-lt"/>
              </a:rPr>
              <a:t>Reg</a:t>
            </a:r>
            <a:r>
              <a:rPr lang="cs-CZ" dirty="0">
                <a:latin typeface="+mj-lt"/>
              </a:rPr>
              <a:t>. č. CZ.02.3.68/0.0/0.0./16_03/0008225</a:t>
            </a:r>
          </a:p>
        </p:txBody>
      </p:sp>
    </p:spTree>
    <p:extLst>
      <p:ext uri="{BB962C8B-B14F-4D97-AF65-F5344CB8AC3E}">
        <p14:creationId xmlns:p14="http://schemas.microsoft.com/office/powerpoint/2010/main" val="1688407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12625" y="0"/>
            <a:ext cx="7975799" cy="1772816"/>
          </a:xfrm>
        </p:spPr>
        <p:txBody>
          <a:bodyPr/>
          <a:lstStyle/>
          <a:p>
            <a:r>
              <a:rPr lang="cs-CZ" b="1" dirty="0">
                <a:latin typeface="+mn-lt"/>
              </a:rPr>
              <a:t>KOMIKS JE UMĚLECKÉ MÉDIUM</a:t>
            </a:r>
            <a:endParaRPr lang="cs-CZ" dirty="0">
              <a:latin typeface="+mn-lt"/>
            </a:endParaRPr>
          </a:p>
        </p:txBody>
      </p:sp>
      <p:cxnSp>
        <p:nvCxnSpPr>
          <p:cNvPr id="11" name="Přímá spojnice 10"/>
          <p:cNvCxnSpPr/>
          <p:nvPr/>
        </p:nvCxnSpPr>
        <p:spPr>
          <a:xfrm>
            <a:off x="539750" y="1628800"/>
            <a:ext cx="813670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67544" y="6356351"/>
            <a:ext cx="3086100" cy="365125"/>
          </a:xfrm>
        </p:spPr>
        <p:txBody>
          <a:bodyPr/>
          <a:lstStyle/>
          <a:p>
            <a:pPr algn="l"/>
            <a:r>
              <a:rPr lang="cs-CZ" dirty="0"/>
              <a:t>Komiks – historie</a:t>
            </a:r>
          </a:p>
        </p:txBody>
      </p:sp>
      <p:sp>
        <p:nvSpPr>
          <p:cNvPr id="24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711652" y="6356351"/>
            <a:ext cx="2057400" cy="365125"/>
          </a:xfrm>
        </p:spPr>
        <p:txBody>
          <a:bodyPr/>
          <a:lstStyle/>
          <a:p>
            <a:fld id="{D699027E-F22F-40F4-8A82-004C1761EFDE}" type="slidenum">
              <a:rPr lang="cs-CZ" smtClean="0"/>
              <a:t>2</a:t>
            </a:fld>
            <a:endParaRPr lang="cs-CZ" dirty="0"/>
          </a:p>
        </p:txBody>
      </p:sp>
      <p:cxnSp>
        <p:nvCxnSpPr>
          <p:cNvPr id="12" name="Přímá spojnice 11"/>
          <p:cNvCxnSpPr/>
          <p:nvPr/>
        </p:nvCxnSpPr>
        <p:spPr>
          <a:xfrm>
            <a:off x="539552" y="6309320"/>
            <a:ext cx="81369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Zástupný symbol pro obsah 2"/>
          <p:cNvSpPr>
            <a:spLocks noGrp="1"/>
          </p:cNvSpPr>
          <p:nvPr>
            <p:ph idx="1"/>
          </p:nvPr>
        </p:nvSpPr>
        <p:spPr>
          <a:xfrm>
            <a:off x="412625" y="1768359"/>
            <a:ext cx="8191823" cy="4396945"/>
          </a:xfrm>
          <a:ln>
            <a:noFill/>
          </a:ln>
        </p:spPr>
        <p:txBody>
          <a:bodyPr>
            <a:normAutofit/>
          </a:bodyPr>
          <a:lstStyle/>
          <a:p>
            <a:pPr algn="l"/>
            <a:r>
              <a:rPr lang="pl-PL" b="0" i="0" u="none" strike="noStrike" baseline="0" dirty="0">
                <a:latin typeface="+mj-lt"/>
              </a:rPr>
              <a:t>jsou to za sebou uspořádány </a:t>
            </a:r>
            <a:r>
              <a:rPr lang="cs-CZ" b="1" i="0" u="none" strike="noStrike" baseline="0" dirty="0">
                <a:latin typeface="+mj-lt"/>
              </a:rPr>
              <a:t>kresby </a:t>
            </a:r>
            <a:r>
              <a:rPr lang="cs-CZ" b="0" i="0" u="none" strike="noStrike" baseline="0" dirty="0">
                <a:latin typeface="+mj-lt"/>
              </a:rPr>
              <a:t>nebo jiná zobrazení </a:t>
            </a:r>
            <a:r>
              <a:rPr lang="cs-CZ" b="1" i="0" u="none" strike="noStrike" baseline="0" dirty="0">
                <a:latin typeface="+mj-lt"/>
              </a:rPr>
              <a:t>s </a:t>
            </a:r>
            <a:r>
              <a:rPr lang="cs-CZ" b="0" i="0" u="none" strike="noStrike" baseline="0" dirty="0">
                <a:latin typeface="+mj-lt"/>
              </a:rPr>
              <a:t>případným doprovodným </a:t>
            </a:r>
            <a:r>
              <a:rPr lang="cs-CZ" b="1" i="0" u="none" strike="noStrike" baseline="0" dirty="0">
                <a:latin typeface="+mj-lt"/>
              </a:rPr>
              <a:t>textem</a:t>
            </a:r>
          </a:p>
          <a:p>
            <a:pPr algn="l"/>
            <a:r>
              <a:rPr lang="cs-CZ" b="0" i="0" u="none" strike="noStrike" baseline="0" dirty="0">
                <a:latin typeface="+mj-lt"/>
              </a:rPr>
              <a:t>dohromady vytvářejí </a:t>
            </a:r>
            <a:r>
              <a:rPr lang="cs-CZ" b="1" i="0" u="none" strike="noStrike" baseline="0" dirty="0">
                <a:latin typeface="+mj-lt"/>
              </a:rPr>
              <a:t>celek</a:t>
            </a:r>
            <a:r>
              <a:rPr lang="cs-CZ" b="0" i="0" u="none" strike="noStrike" baseline="0" dirty="0">
                <a:latin typeface="+mj-lt"/>
              </a:rPr>
              <a:t>, nejčastěji </a:t>
            </a:r>
            <a:r>
              <a:rPr lang="cs-CZ" b="1" i="0" u="none" strike="noStrike" baseline="0" dirty="0">
                <a:latin typeface="+mj-lt"/>
              </a:rPr>
              <a:t>příběh</a:t>
            </a:r>
          </a:p>
          <a:p>
            <a:pPr algn="l"/>
            <a:r>
              <a:rPr lang="cs-CZ" b="0" i="0" u="none" strike="noStrike" baseline="0" dirty="0">
                <a:latin typeface="+mj-lt"/>
              </a:rPr>
              <a:t>jednomu obrázku /který většinou zachycuje jeden okamžik se říká </a:t>
            </a:r>
            <a:r>
              <a:rPr lang="cs-CZ" b="1" i="0" u="none" strike="noStrike" baseline="0" dirty="0">
                <a:latin typeface="+mj-lt"/>
              </a:rPr>
              <a:t>panel</a:t>
            </a:r>
            <a:endParaRPr lang="cs-CZ" dirty="0">
              <a:latin typeface="+mj-lt"/>
            </a:endParaRPr>
          </a:p>
          <a:p>
            <a:endParaRPr lang="cs-CZ" dirty="0">
              <a:latin typeface="+mj-lt"/>
            </a:endParaRPr>
          </a:p>
          <a:p>
            <a:endParaRPr lang="cs-CZ" dirty="0">
              <a:latin typeface="+mj-lt"/>
            </a:endParaRPr>
          </a:p>
          <a:p>
            <a:endParaRPr lang="cs-CZ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78266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12625" y="0"/>
            <a:ext cx="7975799" cy="1772816"/>
          </a:xfrm>
        </p:spPr>
        <p:txBody>
          <a:bodyPr/>
          <a:lstStyle/>
          <a:p>
            <a:r>
              <a:rPr lang="cs-CZ" b="1" dirty="0">
                <a:latin typeface="+mn-lt"/>
              </a:rPr>
              <a:t>ZÁKLADNÍ RYSY</a:t>
            </a:r>
            <a:endParaRPr lang="cs-CZ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12625" y="1768359"/>
            <a:ext cx="8191823" cy="4396945"/>
          </a:xfrm>
          <a:ln>
            <a:noFill/>
          </a:ln>
        </p:spPr>
        <p:txBody>
          <a:bodyPr>
            <a:normAutofit/>
          </a:bodyPr>
          <a:lstStyle/>
          <a:p>
            <a:r>
              <a:rPr lang="cs-CZ" b="1" i="0" u="none" strike="noStrike" baseline="0" dirty="0">
                <a:latin typeface="+mj-lt"/>
              </a:rPr>
              <a:t>bubliny</a:t>
            </a:r>
          </a:p>
          <a:p>
            <a:pPr algn="l"/>
            <a:r>
              <a:rPr lang="cs-CZ" b="0" i="0" u="none" strike="noStrike" baseline="0" dirty="0">
                <a:latin typeface="+mj-lt"/>
              </a:rPr>
              <a:t>Používají k zobrazení řeči či myšlenek</a:t>
            </a:r>
            <a:endParaRPr lang="cs-CZ" dirty="0">
              <a:latin typeface="+mj-lt"/>
            </a:endParaRPr>
          </a:p>
          <a:p>
            <a:endParaRPr lang="cs-CZ" dirty="0">
              <a:latin typeface="+mj-lt"/>
            </a:endParaRPr>
          </a:p>
          <a:p>
            <a:endParaRPr lang="cs-CZ" dirty="0">
              <a:latin typeface="+mj-lt"/>
            </a:endParaRPr>
          </a:p>
          <a:p>
            <a:endParaRPr lang="cs-CZ" dirty="0">
              <a:latin typeface="+mj-lt"/>
            </a:endParaRPr>
          </a:p>
        </p:txBody>
      </p:sp>
      <p:cxnSp>
        <p:nvCxnSpPr>
          <p:cNvPr id="11" name="Přímá spojnice 10"/>
          <p:cNvCxnSpPr/>
          <p:nvPr/>
        </p:nvCxnSpPr>
        <p:spPr>
          <a:xfrm>
            <a:off x="539750" y="1628800"/>
            <a:ext cx="813670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67544" y="6356351"/>
            <a:ext cx="3086100" cy="365125"/>
          </a:xfrm>
        </p:spPr>
        <p:txBody>
          <a:bodyPr/>
          <a:lstStyle/>
          <a:p>
            <a:pPr algn="l"/>
            <a:r>
              <a:rPr lang="cs-CZ" dirty="0"/>
              <a:t>Komiks – historie</a:t>
            </a:r>
          </a:p>
        </p:txBody>
      </p:sp>
      <p:sp>
        <p:nvSpPr>
          <p:cNvPr id="24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711652" y="6356351"/>
            <a:ext cx="2057400" cy="365125"/>
          </a:xfrm>
        </p:spPr>
        <p:txBody>
          <a:bodyPr/>
          <a:lstStyle/>
          <a:p>
            <a:fld id="{D699027E-F22F-40F4-8A82-004C1761EFDE}" type="slidenum">
              <a:rPr lang="cs-CZ" smtClean="0"/>
              <a:t>3</a:t>
            </a:fld>
            <a:endParaRPr lang="cs-CZ" dirty="0"/>
          </a:p>
        </p:txBody>
      </p:sp>
      <p:cxnSp>
        <p:nvCxnSpPr>
          <p:cNvPr id="8" name="Přímá spojnice 7"/>
          <p:cNvCxnSpPr/>
          <p:nvPr/>
        </p:nvCxnSpPr>
        <p:spPr>
          <a:xfrm>
            <a:off x="539552" y="6309320"/>
            <a:ext cx="81369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Grafický objekt 4">
            <a:extLst>
              <a:ext uri="{FF2B5EF4-FFF2-40B4-BE49-F238E27FC236}">
                <a16:creationId xmlns:a16="http://schemas.microsoft.com/office/drawing/2014/main" id="{36611F00-A697-484D-B2CF-F572DD859F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2761" y="3423998"/>
            <a:ext cx="2009775" cy="1352550"/>
          </a:xfrm>
          <a:prstGeom prst="rect">
            <a:avLst/>
          </a:prstGeom>
        </p:spPr>
      </p:pic>
      <p:pic>
        <p:nvPicPr>
          <p:cNvPr id="7" name="Grafický objekt 6">
            <a:extLst>
              <a:ext uri="{FF2B5EF4-FFF2-40B4-BE49-F238E27FC236}">
                <a16:creationId xmlns:a16="http://schemas.microsoft.com/office/drawing/2014/main" id="{F5455E42-9935-41A9-B539-092BA120A6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270161" y="4140539"/>
            <a:ext cx="2238375" cy="1952625"/>
          </a:xfrm>
          <a:prstGeom prst="rect">
            <a:avLst/>
          </a:prstGeom>
        </p:spPr>
      </p:pic>
      <p:pic>
        <p:nvPicPr>
          <p:cNvPr id="10" name="Grafický objekt 9">
            <a:extLst>
              <a:ext uri="{FF2B5EF4-FFF2-40B4-BE49-F238E27FC236}">
                <a16:creationId xmlns:a16="http://schemas.microsoft.com/office/drawing/2014/main" id="{5E569B49-256D-488B-B47B-E97373197F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008961" y="3328748"/>
            <a:ext cx="1847850" cy="1447800"/>
          </a:xfrm>
          <a:prstGeom prst="rect">
            <a:avLst/>
          </a:prstGeom>
        </p:spPr>
      </p:pic>
      <p:pic>
        <p:nvPicPr>
          <p:cNvPr id="15" name="Grafický objekt 14">
            <a:extLst>
              <a:ext uri="{FF2B5EF4-FFF2-40B4-BE49-F238E27FC236}">
                <a16:creationId xmlns:a16="http://schemas.microsoft.com/office/drawing/2014/main" id="{3DD61283-9BCA-4A52-B678-D104D2A265D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531049" y="4595787"/>
            <a:ext cx="1857375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929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12625" y="0"/>
            <a:ext cx="8983911" cy="1772816"/>
          </a:xfrm>
        </p:spPr>
        <p:txBody>
          <a:bodyPr>
            <a:normAutofit/>
          </a:bodyPr>
          <a:lstStyle/>
          <a:p>
            <a:r>
              <a:rPr lang="cs-CZ" b="1" dirty="0">
                <a:latin typeface="+mn-lt"/>
              </a:rPr>
              <a:t>STRIP</a:t>
            </a:r>
            <a:endParaRPr lang="cs-CZ" dirty="0">
              <a:latin typeface="+mn-lt"/>
            </a:endParaRPr>
          </a:p>
        </p:txBody>
      </p:sp>
      <p:cxnSp>
        <p:nvCxnSpPr>
          <p:cNvPr id="11" name="Přímá spojnice 10"/>
          <p:cNvCxnSpPr/>
          <p:nvPr/>
        </p:nvCxnSpPr>
        <p:spPr>
          <a:xfrm>
            <a:off x="539750" y="1628800"/>
            <a:ext cx="813670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67544" y="6356351"/>
            <a:ext cx="3086100" cy="365125"/>
          </a:xfrm>
        </p:spPr>
        <p:txBody>
          <a:bodyPr/>
          <a:lstStyle/>
          <a:p>
            <a:pPr algn="l"/>
            <a:r>
              <a:rPr lang="cs-CZ" dirty="0"/>
              <a:t>Komiks – historie</a:t>
            </a:r>
          </a:p>
        </p:txBody>
      </p:sp>
      <p:sp>
        <p:nvSpPr>
          <p:cNvPr id="24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711652" y="6356351"/>
            <a:ext cx="2057400" cy="365125"/>
          </a:xfrm>
        </p:spPr>
        <p:txBody>
          <a:bodyPr/>
          <a:lstStyle/>
          <a:p>
            <a:fld id="{D699027E-F22F-40F4-8A82-004C1761EFDE}" type="slidenum">
              <a:rPr lang="cs-CZ" smtClean="0"/>
              <a:t>4</a:t>
            </a:fld>
            <a:endParaRPr lang="cs-CZ" dirty="0"/>
          </a:p>
        </p:txBody>
      </p:sp>
      <p:cxnSp>
        <p:nvCxnSpPr>
          <p:cNvPr id="9" name="Přímá spojnice 8"/>
          <p:cNvCxnSpPr/>
          <p:nvPr/>
        </p:nvCxnSpPr>
        <p:spPr>
          <a:xfrm>
            <a:off x="539552" y="6309320"/>
            <a:ext cx="81369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Zástupný symbol pro obsah 2">
            <a:extLst>
              <a:ext uri="{FF2B5EF4-FFF2-40B4-BE49-F238E27FC236}">
                <a16:creationId xmlns:a16="http://schemas.microsoft.com/office/drawing/2014/main" id="{32FF9E57-A60C-4203-94A0-1414F10477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25" y="1768359"/>
            <a:ext cx="8191823" cy="4396945"/>
          </a:xfrm>
          <a:ln>
            <a:noFill/>
          </a:ln>
        </p:spPr>
        <p:txBody>
          <a:bodyPr>
            <a:normAutofit/>
          </a:bodyPr>
          <a:lstStyle/>
          <a:p>
            <a:pPr algn="l"/>
            <a:r>
              <a:rPr lang="cs-CZ" b="1" i="0" u="none" strike="noStrike" baseline="0" dirty="0">
                <a:latin typeface="+mj-lt"/>
              </a:rPr>
              <a:t>krátký komiks </a:t>
            </a:r>
            <a:r>
              <a:rPr lang="cs-CZ" b="0" i="0" u="none" strike="noStrike" baseline="0" dirty="0">
                <a:latin typeface="+mj-lt"/>
              </a:rPr>
              <a:t>se třemi až pěti panely</a:t>
            </a:r>
          </a:p>
          <a:p>
            <a:pPr algn="l"/>
            <a:r>
              <a:rPr lang="cs-CZ" b="0" i="0" u="none" strike="noStrike" baseline="0" dirty="0">
                <a:latin typeface="+mj-lt"/>
              </a:rPr>
              <a:t>ze slovního spojení </a:t>
            </a:r>
            <a:r>
              <a:rPr lang="cs-CZ" b="1" i="0" u="none" strike="noStrike" baseline="0" dirty="0" err="1">
                <a:latin typeface="+mj-lt"/>
              </a:rPr>
              <a:t>comic</a:t>
            </a:r>
            <a:r>
              <a:rPr lang="cs-CZ" b="1" i="0" u="none" strike="noStrike" baseline="0" dirty="0">
                <a:latin typeface="+mj-lt"/>
              </a:rPr>
              <a:t> </a:t>
            </a:r>
            <a:r>
              <a:rPr lang="cs-CZ" b="1" i="0" u="none" strike="noStrike" baseline="0" dirty="0" err="1">
                <a:latin typeface="+mj-lt"/>
              </a:rPr>
              <a:t>strip</a:t>
            </a:r>
            <a:r>
              <a:rPr lang="cs-CZ" b="1" i="0" u="none" strike="noStrike" baseline="0" dirty="0">
                <a:latin typeface="+mj-lt"/>
              </a:rPr>
              <a:t> </a:t>
            </a:r>
            <a:r>
              <a:rPr lang="cs-CZ" b="0" i="0" u="none" strike="noStrike" baseline="0" dirty="0">
                <a:latin typeface="+mj-lt"/>
              </a:rPr>
              <a:t>vzniklo v první polovině 20.století samotné slovo </a:t>
            </a:r>
            <a:r>
              <a:rPr lang="cs-CZ" b="1" i="0" u="none" strike="noStrike" baseline="0" dirty="0">
                <a:latin typeface="+mj-lt"/>
              </a:rPr>
              <a:t>comics</a:t>
            </a:r>
          </a:p>
          <a:p>
            <a:pPr algn="l"/>
            <a:r>
              <a:rPr lang="cs-CZ" b="0" i="0" u="none" strike="noStrike" baseline="0" dirty="0">
                <a:latin typeface="+mj-lt"/>
              </a:rPr>
              <a:t>u nás bylo později počeštěno na slovo </a:t>
            </a:r>
            <a:r>
              <a:rPr lang="cs-CZ" b="1" i="0" u="none" strike="noStrike" baseline="0" dirty="0">
                <a:latin typeface="+mj-lt"/>
              </a:rPr>
              <a:t>komiks </a:t>
            </a:r>
            <a:r>
              <a:rPr lang="cs-CZ" b="0" i="0" u="none" strike="noStrike" baseline="0" dirty="0">
                <a:latin typeface="+mj-lt"/>
              </a:rPr>
              <a:t>:)</a:t>
            </a:r>
            <a:endParaRPr lang="cs-CZ" dirty="0">
              <a:latin typeface="+mj-lt"/>
            </a:endParaRPr>
          </a:p>
          <a:p>
            <a:endParaRPr lang="cs-CZ" dirty="0">
              <a:latin typeface="+mj-lt"/>
            </a:endParaRPr>
          </a:p>
          <a:p>
            <a:endParaRPr lang="cs-CZ" dirty="0">
              <a:latin typeface="+mj-lt"/>
            </a:endParaRPr>
          </a:p>
        </p:txBody>
      </p:sp>
      <p:grpSp>
        <p:nvGrpSpPr>
          <p:cNvPr id="7" name="Skupina 6">
            <a:extLst>
              <a:ext uri="{FF2B5EF4-FFF2-40B4-BE49-F238E27FC236}">
                <a16:creationId xmlns:a16="http://schemas.microsoft.com/office/drawing/2014/main" id="{F9B08CDE-0594-4595-ABF1-E17E1E50B68D}"/>
              </a:ext>
            </a:extLst>
          </p:cNvPr>
          <p:cNvGrpSpPr/>
          <p:nvPr/>
        </p:nvGrpSpPr>
        <p:grpSpPr>
          <a:xfrm>
            <a:off x="546178" y="4077072"/>
            <a:ext cx="8130277" cy="2016224"/>
            <a:chOff x="546179" y="4077072"/>
            <a:chExt cx="7395898" cy="2016224"/>
          </a:xfrm>
        </p:grpSpPr>
        <p:sp>
          <p:nvSpPr>
            <p:cNvPr id="6" name="Obdélník 5">
              <a:extLst>
                <a:ext uri="{FF2B5EF4-FFF2-40B4-BE49-F238E27FC236}">
                  <a16:creationId xmlns:a16="http://schemas.microsoft.com/office/drawing/2014/main" id="{9160C24B-A6D4-4469-BAFC-0C02B3A3AF7D}"/>
                </a:ext>
              </a:extLst>
            </p:cNvPr>
            <p:cNvSpPr/>
            <p:nvPr/>
          </p:nvSpPr>
          <p:spPr>
            <a:xfrm>
              <a:off x="3055996" y="4077072"/>
              <a:ext cx="2376264" cy="201622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3" name="Obdélník 12">
              <a:extLst>
                <a:ext uri="{FF2B5EF4-FFF2-40B4-BE49-F238E27FC236}">
                  <a16:creationId xmlns:a16="http://schemas.microsoft.com/office/drawing/2014/main" id="{C444F664-3FE2-479D-BECA-AA1CB4016FD9}"/>
                </a:ext>
              </a:extLst>
            </p:cNvPr>
            <p:cNvSpPr/>
            <p:nvPr/>
          </p:nvSpPr>
          <p:spPr>
            <a:xfrm>
              <a:off x="546179" y="4077072"/>
              <a:ext cx="2376264" cy="201622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4" name="Obdélník 13">
              <a:extLst>
                <a:ext uri="{FF2B5EF4-FFF2-40B4-BE49-F238E27FC236}">
                  <a16:creationId xmlns:a16="http://schemas.microsoft.com/office/drawing/2014/main" id="{3AED5282-BAA9-4142-93B9-BBD8B6824C17}"/>
                </a:ext>
              </a:extLst>
            </p:cNvPr>
            <p:cNvSpPr/>
            <p:nvPr/>
          </p:nvSpPr>
          <p:spPr>
            <a:xfrm>
              <a:off x="5565813" y="4077072"/>
              <a:ext cx="2376264" cy="201622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201140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12625" y="0"/>
            <a:ext cx="7975799" cy="1772816"/>
          </a:xfrm>
        </p:spPr>
        <p:txBody>
          <a:bodyPr/>
          <a:lstStyle/>
          <a:p>
            <a:r>
              <a:rPr lang="pl-PL" b="1" dirty="0">
                <a:latin typeface="+mn-lt"/>
              </a:rPr>
              <a:t>HISTORIE – DŮLEŽITÉ KROKY</a:t>
            </a:r>
            <a:endParaRPr lang="pl-PL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12625" y="1768359"/>
            <a:ext cx="8191823" cy="4396945"/>
          </a:xfrm>
          <a:ln>
            <a:noFill/>
          </a:ln>
        </p:spPr>
        <p:txBody>
          <a:bodyPr>
            <a:normAutofit/>
          </a:bodyPr>
          <a:lstStyle/>
          <a:p>
            <a:pPr algn="l"/>
            <a:r>
              <a:rPr lang="cs-CZ" b="0" i="0" u="none" strike="noStrike" baseline="0" dirty="0">
                <a:latin typeface="+mj-lt"/>
              </a:rPr>
              <a:t>pravěké </a:t>
            </a:r>
            <a:r>
              <a:rPr lang="cs-CZ" b="1" i="0" u="none" strike="noStrike" baseline="0" dirty="0">
                <a:latin typeface="+mj-lt"/>
              </a:rPr>
              <a:t>kresby </a:t>
            </a:r>
            <a:r>
              <a:rPr lang="cs-CZ" b="0" i="0" u="none" strike="noStrike" baseline="0" dirty="0">
                <a:latin typeface="+mj-lt"/>
              </a:rPr>
              <a:t>v jeskyních </a:t>
            </a:r>
            <a:r>
              <a:rPr lang="cs-CZ" b="1" i="0" u="none" strike="noStrike" baseline="0" dirty="0">
                <a:latin typeface="+mj-lt"/>
              </a:rPr>
              <a:t>Altamira</a:t>
            </a:r>
            <a:r>
              <a:rPr lang="cs-CZ" b="0" i="0" u="none" strike="noStrike" baseline="0" dirty="0">
                <a:latin typeface="+mj-lt"/>
              </a:rPr>
              <a:t> a </a:t>
            </a:r>
            <a:r>
              <a:rPr lang="cs-CZ" b="1" i="0" u="none" strike="noStrike" baseline="0" dirty="0" err="1">
                <a:latin typeface="+mj-lt"/>
              </a:rPr>
              <a:t>Lascaux</a:t>
            </a:r>
            <a:endParaRPr lang="cs-CZ" b="1" dirty="0">
              <a:latin typeface="+mj-lt"/>
            </a:endParaRPr>
          </a:p>
          <a:p>
            <a:endParaRPr lang="cs-CZ" dirty="0">
              <a:latin typeface="+mj-lt"/>
            </a:endParaRPr>
          </a:p>
          <a:p>
            <a:endParaRPr lang="cs-CZ" dirty="0">
              <a:latin typeface="+mj-lt"/>
            </a:endParaRPr>
          </a:p>
        </p:txBody>
      </p:sp>
      <p:cxnSp>
        <p:nvCxnSpPr>
          <p:cNvPr id="11" name="Přímá spojnice 10"/>
          <p:cNvCxnSpPr/>
          <p:nvPr/>
        </p:nvCxnSpPr>
        <p:spPr>
          <a:xfrm>
            <a:off x="539750" y="1628800"/>
            <a:ext cx="813670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67544" y="6356351"/>
            <a:ext cx="3086100" cy="365125"/>
          </a:xfrm>
        </p:spPr>
        <p:txBody>
          <a:bodyPr/>
          <a:lstStyle/>
          <a:p>
            <a:pPr algn="l"/>
            <a:r>
              <a:rPr lang="cs-CZ" dirty="0"/>
              <a:t>Komiks – historie</a:t>
            </a:r>
          </a:p>
        </p:txBody>
      </p:sp>
      <p:sp>
        <p:nvSpPr>
          <p:cNvPr id="24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711652" y="6356351"/>
            <a:ext cx="2057400" cy="365125"/>
          </a:xfrm>
        </p:spPr>
        <p:txBody>
          <a:bodyPr/>
          <a:lstStyle/>
          <a:p>
            <a:fld id="{D699027E-F22F-40F4-8A82-004C1761EFDE}" type="slidenum">
              <a:rPr lang="cs-CZ" smtClean="0"/>
              <a:t>5</a:t>
            </a:fld>
            <a:endParaRPr lang="cs-CZ" dirty="0"/>
          </a:p>
        </p:txBody>
      </p:sp>
      <p:cxnSp>
        <p:nvCxnSpPr>
          <p:cNvPr id="9" name="Přímá spojnice 8"/>
          <p:cNvCxnSpPr/>
          <p:nvPr/>
        </p:nvCxnSpPr>
        <p:spPr>
          <a:xfrm>
            <a:off x="539552" y="6309320"/>
            <a:ext cx="81369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Obrázek 5">
            <a:extLst>
              <a:ext uri="{FF2B5EF4-FFF2-40B4-BE49-F238E27FC236}">
                <a16:creationId xmlns:a16="http://schemas.microsoft.com/office/drawing/2014/main" id="{E27D15D4-42E1-4EF4-BF92-E857BE6FC4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507" y="4149714"/>
            <a:ext cx="2541325" cy="1828198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11069B52-4E95-4EBD-865F-DC5636395F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7114" y="4149714"/>
            <a:ext cx="2569771" cy="1809328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8882FE39-5ED3-473E-8F85-433721A68D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4171" y="4149554"/>
            <a:ext cx="2593604" cy="1865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9260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12625" y="0"/>
            <a:ext cx="7975799" cy="1772816"/>
          </a:xfrm>
        </p:spPr>
        <p:txBody>
          <a:bodyPr/>
          <a:lstStyle/>
          <a:p>
            <a:r>
              <a:rPr lang="pl-PL" b="1" dirty="0">
                <a:latin typeface="+mn-lt"/>
              </a:rPr>
              <a:t>HISTORIE – DŮLEŽITÉ KROKY</a:t>
            </a:r>
            <a:endParaRPr lang="pl-PL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12625" y="1768359"/>
            <a:ext cx="8191823" cy="4396945"/>
          </a:xfrm>
          <a:ln>
            <a:noFill/>
          </a:ln>
        </p:spPr>
        <p:txBody>
          <a:bodyPr>
            <a:normAutofit/>
          </a:bodyPr>
          <a:lstStyle/>
          <a:p>
            <a:pPr algn="l"/>
            <a:r>
              <a:rPr lang="cs-CZ" b="1" i="0" u="none" strike="noStrike" baseline="0" dirty="0">
                <a:latin typeface="+mj-lt"/>
              </a:rPr>
              <a:t>iluminované rukopisy </a:t>
            </a:r>
            <a:r>
              <a:rPr lang="pl-PL" b="0" i="0" u="none" strike="noStrike" baseline="0" dirty="0">
                <a:latin typeface="+mj-lt"/>
              </a:rPr>
              <a:t>se objevují již od raně </a:t>
            </a:r>
            <a:r>
              <a:rPr lang="cs-CZ" b="0" i="0" u="none" strike="noStrike" baseline="0" dirty="0">
                <a:latin typeface="+mj-lt"/>
              </a:rPr>
              <a:t>křesťanských let</a:t>
            </a:r>
            <a:endParaRPr lang="cs-CZ" dirty="0">
              <a:latin typeface="+mj-lt"/>
            </a:endParaRPr>
          </a:p>
        </p:txBody>
      </p:sp>
      <p:cxnSp>
        <p:nvCxnSpPr>
          <p:cNvPr id="11" name="Přímá spojnice 10"/>
          <p:cNvCxnSpPr/>
          <p:nvPr/>
        </p:nvCxnSpPr>
        <p:spPr>
          <a:xfrm>
            <a:off x="539750" y="1628800"/>
            <a:ext cx="813670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67544" y="6356351"/>
            <a:ext cx="3086100" cy="365125"/>
          </a:xfrm>
        </p:spPr>
        <p:txBody>
          <a:bodyPr/>
          <a:lstStyle/>
          <a:p>
            <a:pPr algn="l"/>
            <a:r>
              <a:rPr lang="cs-CZ" dirty="0"/>
              <a:t>Komiks – historie</a:t>
            </a:r>
          </a:p>
        </p:txBody>
      </p:sp>
      <p:sp>
        <p:nvSpPr>
          <p:cNvPr id="24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711652" y="6356351"/>
            <a:ext cx="2057400" cy="365125"/>
          </a:xfrm>
        </p:spPr>
        <p:txBody>
          <a:bodyPr/>
          <a:lstStyle/>
          <a:p>
            <a:fld id="{D699027E-F22F-40F4-8A82-004C1761EFDE}" type="slidenum">
              <a:rPr lang="cs-CZ" smtClean="0"/>
              <a:t>6</a:t>
            </a:fld>
            <a:endParaRPr lang="cs-CZ" dirty="0"/>
          </a:p>
        </p:txBody>
      </p:sp>
      <p:cxnSp>
        <p:nvCxnSpPr>
          <p:cNvPr id="9" name="Přímá spojnice 8"/>
          <p:cNvCxnSpPr/>
          <p:nvPr/>
        </p:nvCxnSpPr>
        <p:spPr>
          <a:xfrm>
            <a:off x="539552" y="6309320"/>
            <a:ext cx="81369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Obrázek 4">
            <a:extLst>
              <a:ext uri="{FF2B5EF4-FFF2-40B4-BE49-F238E27FC236}">
                <a16:creationId xmlns:a16="http://schemas.microsoft.com/office/drawing/2014/main" id="{20EF6E5C-160D-4E89-998A-68FAB8AB4A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4254104"/>
            <a:ext cx="2448272" cy="1761257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C7B48750-DEA4-4EC1-AF94-8432DFDCB8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0712" y="4254105"/>
            <a:ext cx="2448271" cy="1761256"/>
          </a:xfrm>
          <a:prstGeom prst="rect">
            <a:avLst/>
          </a:prstGeom>
        </p:spPr>
      </p:pic>
      <p:pic>
        <p:nvPicPr>
          <p:cNvPr id="16" name="Obrázek 15" descr="Obsah obrázku text&#10;&#10;Popis byl vytvořen automaticky">
            <a:extLst>
              <a:ext uri="{FF2B5EF4-FFF2-40B4-BE49-F238E27FC236}">
                <a16:creationId xmlns:a16="http://schemas.microsoft.com/office/drawing/2014/main" id="{1FE4E97E-040A-4DCD-B29C-C19EFF516F7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871" y="4254815"/>
            <a:ext cx="2282577" cy="1769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3774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12625" y="0"/>
            <a:ext cx="7975799" cy="1772816"/>
          </a:xfrm>
        </p:spPr>
        <p:txBody>
          <a:bodyPr/>
          <a:lstStyle/>
          <a:p>
            <a:r>
              <a:rPr lang="pl-PL" b="1" dirty="0">
                <a:latin typeface="+mn-lt"/>
              </a:rPr>
              <a:t>HISTORIE – DŮLEŽITÉ KROKY</a:t>
            </a:r>
            <a:endParaRPr lang="pl-PL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12625" y="1768359"/>
            <a:ext cx="8191823" cy="4396945"/>
          </a:xfrm>
          <a:ln>
            <a:noFill/>
          </a:ln>
        </p:spPr>
        <p:txBody>
          <a:bodyPr>
            <a:normAutofit/>
          </a:bodyPr>
          <a:lstStyle/>
          <a:p>
            <a:pPr algn="l"/>
            <a:r>
              <a:rPr lang="pl-PL" b="1" i="0" u="none" strike="noStrike" baseline="0" dirty="0">
                <a:latin typeface="+mj-lt"/>
              </a:rPr>
              <a:t>tapisérie z Bayeux </a:t>
            </a:r>
            <a:r>
              <a:rPr lang="pl-PL" b="0" i="0" u="none" strike="noStrike" baseline="0" dirty="0">
                <a:latin typeface="+mj-lt"/>
              </a:rPr>
              <a:t>je rozsáhlé </a:t>
            </a:r>
            <a:r>
              <a:rPr lang="cs-CZ" b="0" i="0" u="none" strike="noStrike" baseline="0" dirty="0">
                <a:latin typeface="+mj-lt"/>
              </a:rPr>
              <a:t>dílo vykreslující příběh dobytí Británie Normany roku 1066</a:t>
            </a:r>
            <a:endParaRPr lang="cs-CZ" dirty="0">
              <a:latin typeface="+mj-lt"/>
            </a:endParaRPr>
          </a:p>
        </p:txBody>
      </p:sp>
      <p:cxnSp>
        <p:nvCxnSpPr>
          <p:cNvPr id="11" name="Přímá spojnice 10"/>
          <p:cNvCxnSpPr/>
          <p:nvPr/>
        </p:nvCxnSpPr>
        <p:spPr>
          <a:xfrm>
            <a:off x="539750" y="1628800"/>
            <a:ext cx="813670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67544" y="6356351"/>
            <a:ext cx="3086100" cy="365125"/>
          </a:xfrm>
        </p:spPr>
        <p:txBody>
          <a:bodyPr/>
          <a:lstStyle/>
          <a:p>
            <a:pPr algn="l"/>
            <a:r>
              <a:rPr lang="cs-CZ" dirty="0"/>
              <a:t>Komiks – historie</a:t>
            </a:r>
          </a:p>
        </p:txBody>
      </p:sp>
      <p:sp>
        <p:nvSpPr>
          <p:cNvPr id="24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711652" y="6356351"/>
            <a:ext cx="2057400" cy="365125"/>
          </a:xfrm>
        </p:spPr>
        <p:txBody>
          <a:bodyPr/>
          <a:lstStyle/>
          <a:p>
            <a:fld id="{D699027E-F22F-40F4-8A82-004C1761EFDE}" type="slidenum">
              <a:rPr lang="cs-CZ" smtClean="0"/>
              <a:t>7</a:t>
            </a:fld>
            <a:endParaRPr lang="cs-CZ" dirty="0"/>
          </a:p>
        </p:txBody>
      </p:sp>
      <p:cxnSp>
        <p:nvCxnSpPr>
          <p:cNvPr id="9" name="Přímá spojnice 8"/>
          <p:cNvCxnSpPr/>
          <p:nvPr/>
        </p:nvCxnSpPr>
        <p:spPr>
          <a:xfrm>
            <a:off x="539552" y="6309320"/>
            <a:ext cx="81369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Obrázek 5">
            <a:extLst>
              <a:ext uri="{FF2B5EF4-FFF2-40B4-BE49-F238E27FC236}">
                <a16:creationId xmlns:a16="http://schemas.microsoft.com/office/drawing/2014/main" id="{A7A0D8CC-F93B-4D9C-8EAC-B1BBD052E8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865" y="4186333"/>
            <a:ext cx="2542478" cy="1829028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BE17CF7C-C2B5-4A32-99A7-1318990327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0761" y="4186333"/>
            <a:ext cx="2542478" cy="1829028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32F66A8F-A38F-46C5-980E-B3DED7E26A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2094" y="4209359"/>
            <a:ext cx="2542478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3042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12625" y="0"/>
            <a:ext cx="7975799" cy="1772816"/>
          </a:xfrm>
        </p:spPr>
        <p:txBody>
          <a:bodyPr/>
          <a:lstStyle/>
          <a:p>
            <a:r>
              <a:rPr lang="pl-PL" b="1" dirty="0">
                <a:latin typeface="+mn-lt"/>
              </a:rPr>
              <a:t>HISTORIE – DŮLEŽITÉ KROKY</a:t>
            </a:r>
            <a:endParaRPr lang="pl-PL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12625" y="1768359"/>
            <a:ext cx="8191823" cy="4396945"/>
          </a:xfrm>
          <a:ln>
            <a:noFill/>
          </a:ln>
        </p:spPr>
        <p:txBody>
          <a:bodyPr>
            <a:normAutofit/>
          </a:bodyPr>
          <a:lstStyle/>
          <a:p>
            <a:pPr algn="l"/>
            <a:r>
              <a:rPr lang="cs-CZ" b="0" i="0" u="none" strike="noStrike" baseline="0" dirty="0">
                <a:latin typeface="+mj-lt"/>
              </a:rPr>
              <a:t>důležitým mezníkem v éře komiksových příběhů je vynález </a:t>
            </a:r>
            <a:r>
              <a:rPr lang="cs-CZ" b="1" i="0" u="none" strike="noStrike" baseline="0" dirty="0">
                <a:latin typeface="+mj-lt"/>
              </a:rPr>
              <a:t>knihtisku – </a:t>
            </a:r>
            <a:r>
              <a:rPr lang="cs-CZ" b="0" i="0" u="none" strike="noStrike" baseline="0" dirty="0">
                <a:latin typeface="+mj-lt"/>
              </a:rPr>
              <a:t>zhruba v polovině 15. století</a:t>
            </a:r>
            <a:endParaRPr lang="cs-CZ" dirty="0">
              <a:latin typeface="+mj-lt"/>
            </a:endParaRPr>
          </a:p>
        </p:txBody>
      </p:sp>
      <p:cxnSp>
        <p:nvCxnSpPr>
          <p:cNvPr id="11" name="Přímá spojnice 10"/>
          <p:cNvCxnSpPr/>
          <p:nvPr/>
        </p:nvCxnSpPr>
        <p:spPr>
          <a:xfrm>
            <a:off x="539750" y="1628800"/>
            <a:ext cx="813670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67544" y="6356351"/>
            <a:ext cx="3086100" cy="365125"/>
          </a:xfrm>
        </p:spPr>
        <p:txBody>
          <a:bodyPr/>
          <a:lstStyle/>
          <a:p>
            <a:pPr algn="l"/>
            <a:r>
              <a:rPr lang="cs-CZ" dirty="0"/>
              <a:t>Komiks – historie</a:t>
            </a:r>
          </a:p>
        </p:txBody>
      </p:sp>
      <p:sp>
        <p:nvSpPr>
          <p:cNvPr id="24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711652" y="6356351"/>
            <a:ext cx="2057400" cy="365125"/>
          </a:xfrm>
        </p:spPr>
        <p:txBody>
          <a:bodyPr/>
          <a:lstStyle/>
          <a:p>
            <a:fld id="{D699027E-F22F-40F4-8A82-004C1761EFDE}" type="slidenum">
              <a:rPr lang="cs-CZ" smtClean="0"/>
              <a:t>8</a:t>
            </a:fld>
            <a:endParaRPr lang="cs-CZ" dirty="0"/>
          </a:p>
        </p:txBody>
      </p:sp>
      <p:cxnSp>
        <p:nvCxnSpPr>
          <p:cNvPr id="9" name="Přímá spojnice 8"/>
          <p:cNvCxnSpPr/>
          <p:nvPr/>
        </p:nvCxnSpPr>
        <p:spPr>
          <a:xfrm>
            <a:off x="539552" y="6309320"/>
            <a:ext cx="81369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Obrázek 4">
            <a:extLst>
              <a:ext uri="{FF2B5EF4-FFF2-40B4-BE49-F238E27FC236}">
                <a16:creationId xmlns:a16="http://schemas.microsoft.com/office/drawing/2014/main" id="{C4FEC58B-5628-468E-83A5-8F99E200FF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60" y="4147817"/>
            <a:ext cx="2592288" cy="1864861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85C89BC3-B81A-43A2-8519-C40930AD70A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916" t="213" r="21312" b="-213"/>
          <a:stretch/>
        </p:blipFill>
        <p:spPr>
          <a:xfrm>
            <a:off x="3488791" y="4140533"/>
            <a:ext cx="1723083" cy="1837201"/>
          </a:xfrm>
          <a:prstGeom prst="rect">
            <a:avLst/>
          </a:prstGeom>
        </p:spPr>
      </p:pic>
      <p:graphicFrame>
        <p:nvGraphicFramePr>
          <p:cNvPr id="16" name="Objekt 15">
            <a:extLst>
              <a:ext uri="{FF2B5EF4-FFF2-40B4-BE49-F238E27FC236}">
                <a16:creationId xmlns:a16="http://schemas.microsoft.com/office/drawing/2014/main" id="{583848E4-459F-4633-9352-D9F5AFEE53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7333656"/>
              </p:ext>
            </p:extLst>
          </p:nvPr>
        </p:nvGraphicFramePr>
        <p:xfrm>
          <a:off x="5655313" y="4147816"/>
          <a:ext cx="3076061" cy="186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r:id="rId6" imgW="13002840" imgH="7872840" progId="">
                  <p:embed/>
                </p:oleObj>
              </mc:Choice>
              <mc:Fallback>
                <p:oleObj r:id="rId6" imgW="13002840" imgH="78728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55313" y="4147816"/>
                        <a:ext cx="3076061" cy="1864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109062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12625" y="0"/>
            <a:ext cx="7975799" cy="1772816"/>
          </a:xfrm>
        </p:spPr>
        <p:txBody>
          <a:bodyPr/>
          <a:lstStyle/>
          <a:p>
            <a:r>
              <a:rPr lang="pl-PL" b="1" dirty="0">
                <a:latin typeface="+mn-lt"/>
              </a:rPr>
              <a:t>16. 2. 1896  </a:t>
            </a:r>
            <a:br>
              <a:rPr lang="pl-PL" b="1" dirty="0">
                <a:latin typeface="+mn-lt"/>
              </a:rPr>
            </a:br>
            <a:r>
              <a:rPr lang="pl-PL" b="1" dirty="0">
                <a:latin typeface="+mn-lt"/>
              </a:rPr>
              <a:t>DEN ZROZENÍ KOMIKSU</a:t>
            </a:r>
            <a:endParaRPr lang="pl-PL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12625" y="1768359"/>
            <a:ext cx="8191823" cy="4396945"/>
          </a:xfrm>
          <a:ln>
            <a:noFill/>
          </a:ln>
        </p:spPr>
        <p:txBody>
          <a:bodyPr>
            <a:normAutofit/>
          </a:bodyPr>
          <a:lstStyle/>
          <a:p>
            <a:pPr algn="l"/>
            <a:r>
              <a:rPr lang="cs-CZ" b="0" i="0" u="none" strike="noStrike" baseline="0" dirty="0">
                <a:latin typeface="+mj-lt"/>
              </a:rPr>
              <a:t>podle Američanů jej stvořil až </a:t>
            </a:r>
            <a:r>
              <a:rPr lang="en-US" b="0" i="0" u="none" strike="noStrike" baseline="0" dirty="0">
                <a:latin typeface="+mj-lt"/>
              </a:rPr>
              <a:t>Richard </a:t>
            </a:r>
            <a:r>
              <a:rPr lang="en-US" b="0" i="0" u="none" strike="noStrike" baseline="0" dirty="0" err="1">
                <a:latin typeface="+mj-lt"/>
              </a:rPr>
              <a:t>Outcault</a:t>
            </a:r>
            <a:r>
              <a:rPr lang="en-US" b="0" i="0" u="none" strike="noStrike" baseline="0" dirty="0">
                <a:latin typeface="+mj-lt"/>
              </a:rPr>
              <a:t> v </a:t>
            </a:r>
            <a:r>
              <a:rPr lang="en-US" b="0" i="0" u="none" strike="noStrike" baseline="0" dirty="0" err="1">
                <a:latin typeface="+mj-lt"/>
              </a:rPr>
              <a:t>roce</a:t>
            </a:r>
            <a:r>
              <a:rPr lang="en-US" b="0" i="0" u="none" strike="noStrike" baseline="0" dirty="0">
                <a:latin typeface="+mj-lt"/>
              </a:rPr>
              <a:t> 1896</a:t>
            </a:r>
            <a:r>
              <a:rPr lang="cs-CZ" b="0" i="0" u="none" strike="noStrike" baseline="0" dirty="0">
                <a:latin typeface="+mj-lt"/>
              </a:rPr>
              <a:t> v podobě stripu </a:t>
            </a:r>
            <a:r>
              <a:rPr lang="cs-CZ" b="1" i="0" u="none" strike="noStrike" baseline="0" dirty="0" err="1">
                <a:latin typeface="+mj-lt"/>
              </a:rPr>
              <a:t>Yellow</a:t>
            </a:r>
            <a:r>
              <a:rPr lang="cs-CZ" b="1" i="0" u="none" strike="noStrike" baseline="0" dirty="0">
                <a:latin typeface="+mj-lt"/>
              </a:rPr>
              <a:t> </a:t>
            </a:r>
            <a:r>
              <a:rPr lang="cs-CZ" b="1" i="0" u="none" strike="noStrike" baseline="0" dirty="0" err="1">
                <a:latin typeface="+mj-lt"/>
              </a:rPr>
              <a:t>Kid</a:t>
            </a:r>
            <a:endParaRPr lang="cs-CZ" b="1" i="0" u="none" strike="noStrike" baseline="0" dirty="0">
              <a:latin typeface="+mj-lt"/>
            </a:endParaRPr>
          </a:p>
          <a:p>
            <a:pPr algn="l"/>
            <a:r>
              <a:rPr lang="cs-CZ" b="0" i="0" u="none" strike="noStrike" baseline="0" dirty="0">
                <a:latin typeface="+mj-lt"/>
              </a:rPr>
              <a:t>ale skutečné datum není zcela jasné</a:t>
            </a:r>
            <a:endParaRPr lang="cs-CZ" dirty="0">
              <a:latin typeface="+mj-lt"/>
            </a:endParaRPr>
          </a:p>
        </p:txBody>
      </p:sp>
      <p:cxnSp>
        <p:nvCxnSpPr>
          <p:cNvPr id="11" name="Přímá spojnice 10"/>
          <p:cNvCxnSpPr/>
          <p:nvPr/>
        </p:nvCxnSpPr>
        <p:spPr>
          <a:xfrm>
            <a:off x="539750" y="1628800"/>
            <a:ext cx="813670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67544" y="6356351"/>
            <a:ext cx="3086100" cy="365125"/>
          </a:xfrm>
        </p:spPr>
        <p:txBody>
          <a:bodyPr/>
          <a:lstStyle/>
          <a:p>
            <a:pPr algn="l"/>
            <a:r>
              <a:rPr lang="cs-CZ" dirty="0"/>
              <a:t>Komiks – historie</a:t>
            </a:r>
          </a:p>
        </p:txBody>
      </p:sp>
      <p:sp>
        <p:nvSpPr>
          <p:cNvPr id="24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711652" y="6356351"/>
            <a:ext cx="2057400" cy="365125"/>
          </a:xfrm>
        </p:spPr>
        <p:txBody>
          <a:bodyPr/>
          <a:lstStyle/>
          <a:p>
            <a:fld id="{D699027E-F22F-40F4-8A82-004C1761EFDE}" type="slidenum">
              <a:rPr lang="cs-CZ" smtClean="0"/>
              <a:t>9</a:t>
            </a:fld>
            <a:endParaRPr lang="cs-CZ" dirty="0"/>
          </a:p>
        </p:txBody>
      </p:sp>
      <p:cxnSp>
        <p:nvCxnSpPr>
          <p:cNvPr id="9" name="Přímá spojnice 8"/>
          <p:cNvCxnSpPr/>
          <p:nvPr/>
        </p:nvCxnSpPr>
        <p:spPr>
          <a:xfrm>
            <a:off x="539552" y="6309320"/>
            <a:ext cx="81369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Obrázek 14" descr="Obsah obrázku mapa&#10;&#10;Popis byl vytvořen automaticky">
            <a:extLst>
              <a:ext uri="{FF2B5EF4-FFF2-40B4-BE49-F238E27FC236}">
                <a16:creationId xmlns:a16="http://schemas.microsoft.com/office/drawing/2014/main" id="{04B237A1-706A-444A-B6B5-B64B123281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804" y="3552641"/>
            <a:ext cx="3553644" cy="2453541"/>
          </a:xfrm>
          <a:prstGeom prst="rect">
            <a:avLst/>
          </a:prstGeom>
        </p:spPr>
      </p:pic>
      <p:pic>
        <p:nvPicPr>
          <p:cNvPr id="1028" name="Picture 4" descr="Den gule gutten – Store norske leksikon">
            <a:extLst>
              <a:ext uri="{FF2B5EF4-FFF2-40B4-BE49-F238E27FC236}">
                <a16:creationId xmlns:a16="http://schemas.microsoft.com/office/drawing/2014/main" id="{6C63A7D3-924C-487B-81F8-3F90F25080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37472"/>
            <a:ext cx="3665984" cy="241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4221041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894</TotalTime>
  <Words>498</Words>
  <Application>Microsoft Office PowerPoint</Application>
  <PresentationFormat>Předvádění na obrazovce (4:3)</PresentationFormat>
  <Paragraphs>103</Paragraphs>
  <Slides>14</Slides>
  <Notes>13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0</vt:i4>
      </vt:variant>
      <vt:variant>
        <vt:lpstr>Nadpisy snímků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Motiv Office</vt:lpstr>
      <vt:lpstr>KOMIKS</vt:lpstr>
      <vt:lpstr>KOMIKS JE UMĚLECKÉ MÉDIUM</vt:lpstr>
      <vt:lpstr>ZÁKLADNÍ RYSY</vt:lpstr>
      <vt:lpstr>STRIP</vt:lpstr>
      <vt:lpstr>HISTORIE – DŮLEŽITÉ KROKY</vt:lpstr>
      <vt:lpstr>HISTORIE – DŮLEŽITÉ KROKY</vt:lpstr>
      <vt:lpstr>HISTORIE – DŮLEŽITÉ KROKY</vt:lpstr>
      <vt:lpstr>HISTORIE – DŮLEŽITÉ KROKY</vt:lpstr>
      <vt:lpstr>16. 2. 1896   DEN ZROZENÍ KOMIKSU</vt:lpstr>
      <vt:lpstr>PO ČESKU</vt:lpstr>
      <vt:lpstr>PO ČESKU</vt:lpstr>
      <vt:lpstr>Prezentace aplikace PowerPoint</vt:lpstr>
      <vt:lpstr>ZDROJE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Zpráva a zpravodajství</dc:title>
  <dc:creator>Lucie Marková</dc:creator>
  <cp:lastModifiedBy>Stanislava Palečková</cp:lastModifiedBy>
  <cp:revision>66</cp:revision>
  <dcterms:created xsi:type="dcterms:W3CDTF">2018-12-12T19:10:22Z</dcterms:created>
  <dcterms:modified xsi:type="dcterms:W3CDTF">2021-12-14T08:19:57Z</dcterms:modified>
</cp:coreProperties>
</file>