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4" r:id="rId1"/>
  </p:sldMasterIdLst>
  <p:notesMasterIdLst>
    <p:notesMasterId r:id="rId22"/>
  </p:notesMasterIdLst>
  <p:sldIdLst>
    <p:sldId id="256" r:id="rId2"/>
    <p:sldId id="269" r:id="rId3"/>
    <p:sldId id="291" r:id="rId4"/>
    <p:sldId id="292" r:id="rId5"/>
    <p:sldId id="305" r:id="rId6"/>
    <p:sldId id="293" r:id="rId7"/>
    <p:sldId id="306" r:id="rId8"/>
    <p:sldId id="294" r:id="rId9"/>
    <p:sldId id="307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4" r:id="rId19"/>
    <p:sldId id="281" r:id="rId20"/>
    <p:sldId id="282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3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888" y="114"/>
      </p:cViewPr>
      <p:guideLst>
        <p:guide orient="horz" pos="663"/>
        <p:guide pos="3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F923-7187-42D5-BC12-E205214BADFA}" type="datetimeFigureOut">
              <a:rPr lang="cs-CZ" smtClean="0"/>
              <a:t>14. 4. 2020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C86B2-6963-4159-AC1D-8E6B65D5547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83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3101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88595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3925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7863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52748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0687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18839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90205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4525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59327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9770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2176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1817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340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92094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7993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7039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35788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fungovalo formou dopisů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již předtím byla publicistická tvorba (nicméně se to tak nenazývalo)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C86B2-6963-4159-AC1D-8E6B65D5547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4157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98B9B-E761-427A-B0C9-4C650322DEEE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41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89B2-5467-44A3-BEB1-ECC1310D5306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757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F8F7-E90A-44EE-BCE0-59A88E8EB83D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205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66739-3A67-4B6E-844B-2C3C386E86C5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8129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CECAB-A834-4C3C-9192-A63792F930B9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32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809AA-9FDF-4CD0-9C90-5BF8B18AC428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746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FA0DE-7F8B-42F1-9794-F585CF46ADBE}" type="datetime1">
              <a:rPr lang="cs-CZ" smtClean="0"/>
              <a:t>14. 4. 2020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823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20B34-4891-41AA-87B0-AD5B4D63C740}" type="datetime1">
              <a:rPr lang="cs-CZ" smtClean="0"/>
              <a:t>14. 4. 2020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471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4DEF1-DC15-4C54-981D-40CFBEEC840D}" type="datetime1">
              <a:rPr lang="cs-CZ" smtClean="0"/>
              <a:t>14. 4. 2020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57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29D05-CE57-4A00-BCDA-E92EB6F55061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60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065B4-BBA6-48C9-83E4-C2B2070188A5}" type="datetime1">
              <a:rPr lang="cs-CZ" smtClean="0"/>
              <a:t>14. 4. 2020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382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8C841-EA08-44CD-A8B4-661502C6461C}" type="datetime1">
              <a:rPr lang="cs-CZ" smtClean="0"/>
              <a:t>14. 4. 2020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Začínáme s médii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9068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dnes.cz/technet/audio-foto-video/pri-foceni-kaslete-na-pravidla-ale-napred-se-je-naucte.A090713_234215_tec_foto_pka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jaknafoceni.cz/21/jak-spravne-fotit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jaknafoceni.cz/21/jak-spravne-fotit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www.amaze.cz/jak-lepe-fotit-mobilem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old.ucjtk.ff.cuni.cz/publikace/3-01/dubasova.htm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ediaguru.cz/slovnik-a-mediatypy/slovnik/klicova-slova/infotainment/" TargetMode="External"/><Relationship Id="rId5" Type="http://schemas.openxmlformats.org/officeDocument/2006/relationships/hyperlink" Target="https://web.archive.org/web/20070715082016/http:/www.rozumetmediim.cz/slovnicek/slovnicek/infotainment.pdf" TargetMode="External"/><Relationship Id="rId4" Type="http://schemas.openxmlformats.org/officeDocument/2006/relationships/hyperlink" Target="https://www.ceskatelevize.cz/vse-o-ct/historie/vzpominky-pametniku/martin-glas/pocatky-zpravodajstvi/postup-pri-filmovani-zpravodajskych-reportaz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5184576" cy="2520280"/>
          </a:xfrm>
        </p:spPr>
        <p:txBody>
          <a:bodyPr anchor="t">
            <a:normAutofit fontScale="90000"/>
          </a:bodyPr>
          <a:lstStyle/>
          <a:p>
            <a:pPr algn="l"/>
            <a:r>
              <a:rPr lang="cs-CZ" b="1" dirty="0" smtClean="0">
                <a:latin typeface="+mn-lt"/>
              </a:rPr>
              <a:t>FOTOREPORTÁŽ, REPORTÁŽ, REPORTÁŽNÍ FOTOGRAFIE</a:t>
            </a:r>
            <a:endParaRPr lang="cs-CZ" b="1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4077072"/>
            <a:ext cx="4248472" cy="2304256"/>
          </a:xfrm>
        </p:spPr>
        <p:txBody>
          <a:bodyPr>
            <a:normAutofit/>
          </a:bodyPr>
          <a:lstStyle/>
          <a:p>
            <a:pPr algn="l"/>
            <a:r>
              <a:rPr lang="cs-CZ" sz="2800" dirty="0">
                <a:latin typeface="+mj-lt"/>
              </a:rPr>
              <a:t>Publicistika tištěná</a:t>
            </a:r>
          </a:p>
        </p:txBody>
      </p:sp>
    </p:spTree>
    <p:extLst>
      <p:ext uri="{BB962C8B-B14F-4D97-AF65-F5344CB8AC3E}">
        <p14:creationId xmlns:p14="http://schemas.microsoft.com/office/powerpoint/2010/main" val="53589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JAK NA REPORTÁŽ?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5699509"/>
          </a:xfrm>
          <a:ln>
            <a:noFill/>
          </a:ln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sz="2100" dirty="0" smtClean="0">
                <a:latin typeface="+mj-lt"/>
              </a:rPr>
              <a:t>Text </a:t>
            </a:r>
            <a:r>
              <a:rPr lang="cs-CZ" sz="2100" dirty="0">
                <a:latin typeface="+mj-lt"/>
              </a:rPr>
              <a:t>logicky čleňte – přehlednost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100" dirty="0" smtClean="0">
                <a:latin typeface="+mj-lt"/>
              </a:rPr>
              <a:t>Zdůraznit </a:t>
            </a:r>
            <a:r>
              <a:rPr lang="cs-CZ" sz="2100" dirty="0">
                <a:latin typeface="+mj-lt"/>
              </a:rPr>
              <a:t>důležité informace – hned na úvod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100" dirty="0" smtClean="0">
                <a:latin typeface="+mj-lt"/>
              </a:rPr>
              <a:t>Přímá </a:t>
            </a:r>
            <a:r>
              <a:rPr lang="cs-CZ" sz="2100" dirty="0">
                <a:latin typeface="+mj-lt"/>
              </a:rPr>
              <a:t>řeč (doslovná citace, zaznamenání promluvy) – osvěží text, sem patří povolena hovorová slova i slang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100" dirty="0" smtClean="0">
                <a:latin typeface="+mj-lt"/>
              </a:rPr>
              <a:t>Jazykové </a:t>
            </a:r>
            <a:r>
              <a:rPr lang="cs-CZ" sz="2100" dirty="0">
                <a:latin typeface="+mj-lt"/>
              </a:rPr>
              <a:t>prostředky – zajímavé, neotřelé, ale srozumitelné - přirovnání i metafory či metonymie, , věcně i odborně správný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100" dirty="0" smtClean="0">
                <a:latin typeface="+mj-lt"/>
              </a:rPr>
              <a:t>Subjektivita </a:t>
            </a:r>
            <a:r>
              <a:rPr lang="cs-CZ" sz="2100" dirty="0">
                <a:latin typeface="+mj-lt"/>
              </a:rPr>
              <a:t>není na škodu – vlastní názor, slušně vyjádřit své postoje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100" dirty="0" smtClean="0">
                <a:latin typeface="+mj-lt"/>
              </a:rPr>
              <a:t>Pastva </a:t>
            </a:r>
            <a:r>
              <a:rPr lang="cs-CZ" sz="2100" dirty="0">
                <a:latin typeface="+mj-lt"/>
              </a:rPr>
              <a:t>nejen pro oči – zprostředkovat dojmy dalších smyslů </a:t>
            </a:r>
            <a:r>
              <a:rPr lang="cs-CZ" sz="2100" dirty="0" smtClean="0">
                <a:latin typeface="+mj-lt"/>
              </a:rPr>
              <a:t/>
            </a:r>
            <a:br>
              <a:rPr lang="cs-CZ" sz="2100" dirty="0" smtClean="0">
                <a:latin typeface="+mj-lt"/>
              </a:rPr>
            </a:br>
            <a:r>
              <a:rPr lang="cs-CZ" sz="2100" dirty="0" smtClean="0">
                <a:latin typeface="+mj-lt"/>
              </a:rPr>
              <a:t>(</a:t>
            </a:r>
            <a:r>
              <a:rPr lang="cs-CZ" sz="2100" dirty="0">
                <a:latin typeface="+mj-lt"/>
              </a:rPr>
              <a:t>sluch, čich, hmat)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100" dirty="0" smtClean="0">
                <a:latin typeface="+mj-lt"/>
              </a:rPr>
              <a:t>Zajímavý </a:t>
            </a:r>
            <a:r>
              <a:rPr lang="cs-CZ" sz="2100" dirty="0">
                <a:latin typeface="+mj-lt"/>
              </a:rPr>
              <a:t>titulek – nalákat čtenáře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100" dirty="0" smtClean="0">
                <a:latin typeface="+mj-lt"/>
              </a:rPr>
              <a:t>Závěrečné </a:t>
            </a:r>
            <a:r>
              <a:rPr lang="cs-CZ" sz="2100" dirty="0">
                <a:latin typeface="+mj-lt"/>
              </a:rPr>
              <a:t>shrnutí – lidé jsou zapomnětliví</a:t>
            </a:r>
          </a:p>
          <a:p>
            <a:pPr marL="514350" indent="-514350">
              <a:buFont typeface="+mj-lt"/>
              <a:buAutoNum type="arabicPeriod"/>
            </a:pPr>
            <a:endParaRPr lang="cs-CZ" sz="1800" dirty="0"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endParaRPr lang="cs-CZ" sz="1800" dirty="0" smtClean="0"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endParaRPr lang="cs-CZ" sz="1800" dirty="0"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endParaRPr lang="cs-CZ" sz="1800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10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972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REPORTÁŽNÍ FOTOGRAFIE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5515356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b="1" dirty="0"/>
              <a:t>Reportážní fotografie </a:t>
            </a:r>
            <a:r>
              <a:rPr lang="cs-CZ" dirty="0">
                <a:latin typeface="+mj-lt"/>
              </a:rPr>
              <a:t>patří k náročnějším fotografickým disciplínám – jasné sdělení prostřednictvím fotografie.</a:t>
            </a:r>
          </a:p>
          <a:p>
            <a:r>
              <a:rPr lang="cs-CZ" b="1" dirty="0"/>
              <a:t>Postřeh</a:t>
            </a:r>
            <a:r>
              <a:rPr lang="cs-CZ" dirty="0">
                <a:latin typeface="+mj-lt"/>
              </a:rPr>
              <a:t> a dobré oko - fotografovaná událost už se asi nebude opakovat. </a:t>
            </a:r>
          </a:p>
          <a:p>
            <a:r>
              <a:rPr lang="cs-CZ" dirty="0">
                <a:latin typeface="+mj-lt"/>
              </a:rPr>
              <a:t>Dokonale </a:t>
            </a:r>
            <a:r>
              <a:rPr lang="cs-CZ" b="1" dirty="0"/>
              <a:t>zvládat svou techniku </a:t>
            </a:r>
            <a:r>
              <a:rPr lang="cs-CZ" dirty="0">
                <a:latin typeface="+mj-lt"/>
              </a:rPr>
              <a:t>a být neustále připraven zachytit to nejdůležitější, co se kolem vás právě děje. </a:t>
            </a:r>
          </a:p>
          <a:p>
            <a:r>
              <a:rPr lang="cs-CZ" dirty="0">
                <a:latin typeface="+mj-lt"/>
              </a:rPr>
              <a:t>série fotek, nebo jen jediný snímek.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11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716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CO JE FOTOREPORTÁŽ?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6463631" cy="2159566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b="1" dirty="0"/>
              <a:t>Obrazová výpověď </a:t>
            </a:r>
            <a:r>
              <a:rPr lang="cs-CZ" dirty="0">
                <a:latin typeface="+mj-lt"/>
              </a:rPr>
              <a:t>o aktuálním společenském jevu nebo významné události – formou osobního svědectví</a:t>
            </a:r>
          </a:p>
          <a:p>
            <a:r>
              <a:rPr lang="cs-CZ" b="1" dirty="0"/>
              <a:t>Série fotografií </a:t>
            </a:r>
            <a:r>
              <a:rPr lang="cs-CZ" dirty="0">
                <a:latin typeface="+mj-lt"/>
              </a:rPr>
              <a:t>zachycující událost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nebo </a:t>
            </a:r>
            <a:r>
              <a:rPr lang="cs-CZ" dirty="0">
                <a:latin typeface="+mj-lt"/>
              </a:rPr>
              <a:t>jev v širších souvislostech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12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02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ZNAKY REPORTÁŽNÍ FOTOGRAFIE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3448123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Autenticita a aktuálnost</a:t>
            </a:r>
          </a:p>
          <a:p>
            <a:r>
              <a:rPr lang="cs-CZ" dirty="0">
                <a:latin typeface="+mj-lt"/>
              </a:rPr>
              <a:t>Zpravodajská hodnota</a:t>
            </a:r>
          </a:p>
          <a:p>
            <a:r>
              <a:rPr lang="cs-CZ" dirty="0">
                <a:latin typeface="+mj-lt"/>
              </a:rPr>
              <a:t>Text s upřesňujícími informacemi,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které </a:t>
            </a:r>
            <a:r>
              <a:rPr lang="cs-CZ" dirty="0">
                <a:latin typeface="+mj-lt"/>
              </a:rPr>
              <a:t>nelze vyjádřit obrazem 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13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31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FOTOGRAFIE – CO TO JE? 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1845" y="4687993"/>
            <a:ext cx="8191823" cy="1255728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 smtClean="0">
                <a:latin typeface="+mj-lt"/>
              </a:rPr>
              <a:t>Působení </a:t>
            </a:r>
            <a:r>
              <a:rPr lang="cs-CZ" dirty="0">
                <a:latin typeface="+mj-lt"/>
              </a:rPr>
              <a:t>světla na fotografickou citlivou vrstvu (klasická fotografie) nebo CCD čip prostřednictvím fotografického přístroje (digitální</a:t>
            </a:r>
            <a:r>
              <a:rPr lang="cs-CZ" dirty="0" smtClean="0">
                <a:latin typeface="+mj-lt"/>
              </a:rPr>
              <a:t>)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14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Zástupný symbol pro obsah 2"/>
          <p:cNvSpPr txBox="1">
            <a:spLocks/>
          </p:cNvSpPr>
          <p:nvPr/>
        </p:nvSpPr>
        <p:spPr>
          <a:xfrm>
            <a:off x="411845" y="2889090"/>
            <a:ext cx="8124101" cy="1273816"/>
          </a:xfrm>
          <a:prstGeom prst="rect">
            <a:avLst/>
          </a:prstGeom>
          <a:solidFill>
            <a:schemeClr val="bg1">
              <a:lumMod val="75000"/>
              <a:alpha val="25000"/>
            </a:schemeClr>
          </a:solidFill>
          <a:ln>
            <a:noFill/>
          </a:ln>
        </p:spPr>
        <p:txBody>
          <a:bodyPr vert="horz" lIns="28800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b="1" dirty="0" smtClean="0"/>
              <a:t>FÓS = SVĚTLO</a:t>
            </a:r>
            <a:endParaRPr lang="cs-CZ" dirty="0" smtClean="0"/>
          </a:p>
          <a:p>
            <a:pPr marL="0" indent="0" algn="ctr">
              <a:buNone/>
            </a:pPr>
            <a:r>
              <a:rPr lang="cs-CZ" b="1" dirty="0" smtClean="0"/>
              <a:t>GRAFÓ = KRESLIT</a:t>
            </a:r>
            <a:endParaRPr lang="cs-CZ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412625" y="1753182"/>
            <a:ext cx="799288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b="1" i="1" dirty="0"/>
              <a:t>Doslova </a:t>
            </a:r>
            <a:r>
              <a:rPr lang="cs-CZ" sz="2800" b="1" i="1" u="sng" dirty="0"/>
              <a:t>kreslit světlem</a:t>
            </a:r>
            <a:r>
              <a:rPr lang="cs-CZ" sz="2800" b="1" i="1" dirty="0"/>
              <a:t> (z řečtiny)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21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TIPY A PRAVIDLA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15</a:t>
            </a:fld>
            <a:endParaRPr lang="cs-CZ" dirty="0"/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541666" y="2117577"/>
            <a:ext cx="8124101" cy="2319535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 smtClean="0">
              <a:latin typeface="+mj-lt"/>
            </a:endParaRPr>
          </a:p>
          <a:p>
            <a:r>
              <a:rPr lang="cs-CZ" dirty="0">
                <a:latin typeface="+mj-lt"/>
                <a:hlinkClick r:id="rId3"/>
              </a:rPr>
              <a:t>https://www.idnes.cz/technet/audio-foto-video/pri-foceni-kaslete-na-pravidla-ale-napred-se-je-naucte.A090713_234215_tec_foto_pka</a:t>
            </a:r>
            <a:endParaRPr lang="cs-CZ" dirty="0">
              <a:latin typeface="+mj-lt"/>
            </a:endParaRPr>
          </a:p>
          <a:p>
            <a:r>
              <a:rPr lang="cs-CZ" dirty="0">
                <a:latin typeface="+mj-lt"/>
                <a:hlinkClick r:id="rId4"/>
              </a:rPr>
              <a:t>https://www.jaknafoceni.cz/21/jak-spravne-fotit/</a:t>
            </a:r>
            <a:endParaRPr lang="cs-CZ" dirty="0">
              <a:latin typeface="+mj-lt"/>
            </a:endParaRP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10" name="TextovéPole 9"/>
          <p:cNvSpPr txBox="1"/>
          <p:nvPr/>
        </p:nvSpPr>
        <p:spPr>
          <a:xfrm>
            <a:off x="539552" y="1943885"/>
            <a:ext cx="3312368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UŽITEČNÉ ODKAZY</a:t>
            </a:r>
            <a:endParaRPr lang="cs-CZ" b="1" spc="300" dirty="0"/>
          </a:p>
        </p:txBody>
      </p:sp>
      <p:cxnSp>
        <p:nvCxnSpPr>
          <p:cNvPr id="14" name="Přímá spojnice 13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48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PÁR TIPŮ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5127558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dirty="0">
                <a:latin typeface="+mj-lt"/>
              </a:rPr>
              <a:t>Co je špatné a dobré je subjektivní.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Emoce </a:t>
            </a:r>
            <a:r>
              <a:rPr lang="cs-CZ" dirty="0">
                <a:latin typeface="+mj-lt"/>
              </a:rPr>
              <a:t>– co se komu líbí.</a:t>
            </a:r>
          </a:p>
          <a:p>
            <a:r>
              <a:rPr lang="cs-CZ" dirty="0">
                <a:latin typeface="+mj-lt"/>
              </a:rPr>
              <a:t>Technické parametry fotografie – </a:t>
            </a:r>
            <a:r>
              <a:rPr lang="cs-CZ" b="1" dirty="0"/>
              <a:t>čas</a:t>
            </a:r>
            <a:r>
              <a:rPr lang="cs-CZ" dirty="0">
                <a:latin typeface="+mj-lt"/>
              </a:rPr>
              <a:t>, </a:t>
            </a:r>
            <a:r>
              <a:rPr lang="cs-CZ" b="1" dirty="0"/>
              <a:t>clona</a:t>
            </a:r>
            <a:r>
              <a:rPr lang="cs-CZ" dirty="0">
                <a:latin typeface="+mj-lt"/>
              </a:rPr>
              <a:t>, </a:t>
            </a:r>
            <a:r>
              <a:rPr lang="cs-CZ" b="1" dirty="0"/>
              <a:t>ISO</a:t>
            </a:r>
            <a:r>
              <a:rPr lang="cs-CZ" dirty="0">
                <a:latin typeface="+mj-lt"/>
              </a:rPr>
              <a:t>, </a:t>
            </a:r>
            <a:r>
              <a:rPr lang="cs-CZ" b="1" dirty="0"/>
              <a:t>korekce expozice</a:t>
            </a:r>
            <a:r>
              <a:rPr lang="cs-CZ" dirty="0">
                <a:latin typeface="+mj-lt"/>
              </a:rPr>
              <a:t>. „Fotografie je malba světlem.“ Dále zoom – ostrost dodá hloubku.</a:t>
            </a:r>
          </a:p>
          <a:p>
            <a:r>
              <a:rPr lang="cs-CZ" dirty="0">
                <a:latin typeface="+mj-lt"/>
              </a:rPr>
              <a:t>Přečíst návod a naučit se fotoaparát ovládat.</a:t>
            </a:r>
          </a:p>
          <a:p>
            <a:r>
              <a:rPr lang="cs-CZ" dirty="0">
                <a:latin typeface="+mj-lt"/>
              </a:rPr>
              <a:t>Záleží na tématu fotografie a také na kompozici </a:t>
            </a:r>
            <a:r>
              <a:rPr lang="cs-CZ" dirty="0" smtClean="0">
                <a:latin typeface="+mj-lt"/>
              </a:rPr>
              <a:t/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(</a:t>
            </a:r>
            <a:r>
              <a:rPr lang="cs-CZ" dirty="0">
                <a:latin typeface="+mj-lt"/>
              </a:rPr>
              <a:t>zlatý řez, pravidlo třetin)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16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15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KDYŽ MÁŠ JEN MOBIL?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3706422"/>
            <a:ext cx="8191823" cy="2101088"/>
          </a:xfrm>
          <a:ln>
            <a:noFill/>
          </a:ln>
        </p:spPr>
        <p:txBody>
          <a:bodyPr wrap="square">
            <a:spAutoFit/>
          </a:bodyPr>
          <a:lstStyle/>
          <a:p>
            <a:r>
              <a:rPr lang="cs-CZ" sz="1800" dirty="0">
                <a:latin typeface="+mj-lt"/>
              </a:rPr>
              <a:t>Nejlépe: venku, přirozené světlo, jasný den, dost slunce – dostatečně blízko, klidná ruka + </a:t>
            </a:r>
            <a:r>
              <a:rPr lang="cs-CZ" sz="1800" dirty="0" err="1">
                <a:latin typeface="+mj-lt"/>
              </a:rPr>
              <a:t>postúprava</a:t>
            </a:r>
            <a:r>
              <a:rPr lang="cs-CZ" sz="1800" dirty="0">
                <a:latin typeface="+mj-lt"/>
              </a:rPr>
              <a:t> + aplikace pro úpravu</a:t>
            </a:r>
          </a:p>
          <a:p>
            <a:r>
              <a:rPr lang="cs-CZ" sz="1800" dirty="0">
                <a:latin typeface="+mj-lt"/>
              </a:rPr>
              <a:t>Nastavení citlivosti – vyšší hodnotu, ale rozumně</a:t>
            </a:r>
          </a:p>
          <a:p>
            <a:r>
              <a:rPr lang="cs-CZ" sz="1800" dirty="0">
                <a:latin typeface="+mj-lt"/>
              </a:rPr>
              <a:t>Portréty nic moc, ale je vždy po ruce – rychlé, efektivní</a:t>
            </a:r>
          </a:p>
          <a:p>
            <a:r>
              <a:rPr lang="cs-CZ" sz="1800" dirty="0">
                <a:latin typeface="+mj-lt"/>
              </a:rPr>
              <a:t>Zajímavé úhly a záběry</a:t>
            </a:r>
          </a:p>
          <a:p>
            <a:r>
              <a:rPr lang="cs-CZ" sz="1800" dirty="0">
                <a:latin typeface="+mj-lt"/>
              </a:rPr>
              <a:t>Internet </a:t>
            </a: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17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541666" y="2117578"/>
            <a:ext cx="8124101" cy="1383430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>
                <a:latin typeface="+mj-lt"/>
                <a:hlinkClick r:id="rId3"/>
              </a:rPr>
              <a:t>https://www.jaknafoceni.cz/21/jak-spravne-fotit/</a:t>
            </a:r>
            <a:endParaRPr lang="cs-CZ" dirty="0">
              <a:latin typeface="+mj-lt"/>
            </a:endParaRPr>
          </a:p>
          <a:p>
            <a:pPr marL="0" indent="0">
              <a:buNone/>
            </a:pPr>
            <a:r>
              <a:rPr lang="cs-CZ" dirty="0">
                <a:latin typeface="+mj-lt"/>
                <a:hlinkClick r:id="rId4"/>
              </a:rPr>
              <a:t>https://www.amaze.cz/jak-lepe-fotit-mobilem/</a:t>
            </a:r>
            <a:endParaRPr lang="cs-CZ" dirty="0">
              <a:latin typeface="+mj-lt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539552" y="1943885"/>
            <a:ext cx="3312368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UŽITEČNÉ ODKAZY</a:t>
            </a:r>
            <a:endParaRPr lang="cs-CZ" b="1" spc="3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33070">
            <a:off x="7974193" y="301675"/>
            <a:ext cx="565489" cy="1140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01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VÁŠ ÚKOL</a:t>
            </a:r>
            <a:endParaRPr lang="cs-CZ" b="1" dirty="0">
              <a:latin typeface="+mn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18</a:t>
            </a:fld>
            <a:endParaRPr lang="cs-CZ" dirty="0"/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541666" y="2117577"/>
            <a:ext cx="8124101" cy="1671463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txBody>
          <a:bodyPr vert="horz" lIns="28800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1100" i="1" dirty="0" smtClean="0">
              <a:latin typeface="+mj-lt"/>
            </a:endParaRPr>
          </a:p>
          <a:p>
            <a:pPr marL="0" indent="0">
              <a:buNone/>
            </a:pPr>
            <a:r>
              <a:rPr lang="cs-CZ" i="1" dirty="0">
                <a:latin typeface="+mj-lt"/>
              </a:rPr>
              <a:t>Pokuste se zachytit atmosféru školní akce nebo dění ve škole, třídě apod. Dbejte na základní pravidla – světlo, pevná ruka, ostření, dobré oko…. 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10" name="TextovéPole 9"/>
          <p:cNvSpPr txBox="1"/>
          <p:nvPr/>
        </p:nvSpPr>
        <p:spPr>
          <a:xfrm>
            <a:off x="539552" y="1943885"/>
            <a:ext cx="1656184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cs-CZ" b="1" spc="300" dirty="0" smtClean="0"/>
              <a:t>→ ÚKOL</a:t>
            </a:r>
            <a:endParaRPr lang="cs-CZ" b="1" spc="300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91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ZDROJE</a:t>
            </a:r>
            <a:endParaRPr lang="cs-CZ" b="1" dirty="0">
              <a:latin typeface="+mn-lt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67544" y="1835214"/>
            <a:ext cx="8208912" cy="437712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800" dirty="0">
                <a:latin typeface="+mj-lt"/>
              </a:rPr>
              <a:t>Obrázky – z galerie Klipart www.office.microsoft.com</a:t>
            </a:r>
          </a:p>
          <a:p>
            <a:r>
              <a:rPr lang="cs-CZ" sz="1800" dirty="0" smtClean="0">
                <a:latin typeface="+mj-lt"/>
              </a:rPr>
              <a:t>BĚLOHLAVÁ</a:t>
            </a:r>
            <a:r>
              <a:rPr lang="cs-CZ" sz="1800" dirty="0">
                <a:latin typeface="+mj-lt"/>
              </a:rPr>
              <a:t>, Eva. Mediální výchova: učebnice pro 2. stupeň ZŠ a odpovídající ročníky víceletých gymnázií. 1. vyd. Plzeň: Fraus, 2013, 96 s. ISBN 978-807-2381-623.</a:t>
            </a:r>
          </a:p>
          <a:p>
            <a:r>
              <a:rPr lang="cs-CZ" sz="1800" dirty="0">
                <a:latin typeface="+mj-lt"/>
              </a:rPr>
              <a:t>MIČIENKA, Marek a Jan JIRÁK. Rozumět médiím: základy mediální výchovy pro učitele. Praha: </a:t>
            </a:r>
            <a:r>
              <a:rPr lang="cs-CZ" sz="1800" dirty="0" err="1">
                <a:latin typeface="+mj-lt"/>
              </a:rPr>
              <a:t>Partners</a:t>
            </a:r>
            <a:r>
              <a:rPr lang="cs-CZ" sz="1800" dirty="0">
                <a:latin typeface="+mj-lt"/>
              </a:rPr>
              <a:t> Czech, 2006. ISBN 80-239-6762-2.</a:t>
            </a:r>
          </a:p>
          <a:p>
            <a:r>
              <a:rPr lang="cs-CZ" sz="1800" dirty="0">
                <a:latin typeface="+mj-lt"/>
              </a:rPr>
              <a:t>HALADA, Jan a Barbora OSVALDOVÁ, </a:t>
            </a:r>
            <a:r>
              <a:rPr lang="cs-CZ" sz="1800" dirty="0" err="1">
                <a:latin typeface="+mj-lt"/>
              </a:rPr>
              <a:t>ed</a:t>
            </a:r>
            <a:r>
              <a:rPr lang="cs-CZ" sz="1800" dirty="0">
                <a:latin typeface="+mj-lt"/>
              </a:rPr>
              <a:t>. Slovník žurnalistiky: výklad pojmů a teorie oboru. Praha: Univerzita Karlova, nakladatelství Karolinum, 2017. ISBN 9788024637525.</a:t>
            </a:r>
          </a:p>
          <a:p>
            <a:r>
              <a:rPr lang="cs-CZ" sz="1800" u="sng" dirty="0">
                <a:latin typeface="+mj-lt"/>
                <a:hlinkClick r:id="rId3"/>
              </a:rPr>
              <a:t>http://old.ucjtk.ff.cuni.cz/publikace/3-01/dubasova.htm</a:t>
            </a:r>
            <a:endParaRPr lang="cs-CZ" sz="1800" dirty="0">
              <a:latin typeface="+mj-lt"/>
            </a:endParaRPr>
          </a:p>
          <a:p>
            <a:r>
              <a:rPr lang="cs-CZ" sz="1800" u="sng" dirty="0">
                <a:latin typeface="+mj-lt"/>
                <a:hlinkClick r:id="rId4"/>
              </a:rPr>
              <a:t>https://www.ceskatelevize.cz/vse-o-ct/historie/vzpominky-pametniku/martin-glas/pocatky-zpravodajstvi/postup-pri-filmovani-zpravodajskych-reportazi</a:t>
            </a:r>
            <a:r>
              <a:rPr lang="cs-CZ" sz="1800" b="1" u="sng" dirty="0">
                <a:latin typeface="+mj-lt"/>
                <a:hlinkClick r:id="rId4"/>
              </a:rPr>
              <a:t>/</a:t>
            </a:r>
            <a:endParaRPr lang="cs-CZ" sz="1800" b="1" u="sng" dirty="0">
              <a:latin typeface="+mj-lt"/>
            </a:endParaRPr>
          </a:p>
          <a:p>
            <a:r>
              <a:rPr lang="cs-CZ" sz="1800" u="sng" dirty="0">
                <a:latin typeface="+mj-lt"/>
                <a:hlinkClick r:id="rId5"/>
              </a:rPr>
              <a:t>https://web.archive.org/web/20070715082016/http://www.rozumetmediim.cz/slovnicek/slovnicek/infotainment.pdf</a:t>
            </a:r>
            <a:endParaRPr lang="cs-CZ" sz="1800" dirty="0">
              <a:latin typeface="+mj-lt"/>
            </a:endParaRPr>
          </a:p>
          <a:p>
            <a:r>
              <a:rPr lang="cs-CZ" sz="1800" u="sng" dirty="0">
                <a:latin typeface="+mj-lt"/>
                <a:hlinkClick r:id="rId6"/>
              </a:rPr>
              <a:t>https://www.mediaguru.cz/slovnik-a-mediatypy/slovnik/klicova-slova/infotainment/</a:t>
            </a:r>
            <a:endParaRPr lang="cs-CZ" sz="1800" dirty="0">
              <a:latin typeface="+mj-lt"/>
            </a:endParaRPr>
          </a:p>
          <a:p>
            <a:endParaRPr lang="cs-CZ" sz="1700" dirty="0">
              <a:latin typeface="+mj-lt"/>
            </a:endParaRPr>
          </a:p>
          <a:p>
            <a:pPr marL="0" indent="0">
              <a:buNone/>
            </a:pPr>
            <a:endParaRPr lang="cs-CZ" dirty="0" smtClean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539552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19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1C6D541D-D213-455A-ACD7-4429AB46C864}" type="slidenum">
              <a:rPr lang="cs-CZ" smtClean="0"/>
              <a:t>19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7619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ŽÁNR PUBLICISTIKY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60"/>
            <a:ext cx="7759775" cy="3532848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Vlastní názor – Co je publicistika</a:t>
            </a:r>
            <a:r>
              <a:rPr lang="cs-CZ" dirty="0" smtClean="0">
                <a:latin typeface="+mj-lt"/>
              </a:rPr>
              <a:t>?</a:t>
            </a:r>
          </a:p>
          <a:p>
            <a:endParaRPr lang="cs-CZ" dirty="0">
              <a:latin typeface="+mj-lt"/>
            </a:endParaRPr>
          </a:p>
          <a:p>
            <a:r>
              <a:rPr lang="cs-CZ" b="1" dirty="0"/>
              <a:t>Novinářský </a:t>
            </a:r>
            <a:r>
              <a:rPr lang="cs-CZ" b="1" dirty="0" smtClean="0"/>
              <a:t>žánr</a:t>
            </a:r>
          </a:p>
          <a:p>
            <a:pPr marL="216000" indent="0">
              <a:buNone/>
            </a:pPr>
            <a:r>
              <a:rPr lang="cs-CZ" b="1" dirty="0" smtClean="0">
                <a:solidFill>
                  <a:srgbClr val="C00000"/>
                </a:solidFill>
              </a:rPr>
              <a:t>kromě </a:t>
            </a:r>
            <a:r>
              <a:rPr lang="cs-CZ" b="1" dirty="0">
                <a:solidFill>
                  <a:srgbClr val="C00000"/>
                </a:solidFill>
              </a:rPr>
              <a:t>informování také vlastní názor novináře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2</a:t>
            </a:fld>
            <a:endParaRPr lang="cs-CZ" dirty="0"/>
          </a:p>
        </p:txBody>
      </p:sp>
      <p:cxnSp>
        <p:nvCxnSpPr>
          <p:cNvPr id="12" name="Přímá spojnice 11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2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517232"/>
            <a:ext cx="3630619" cy="9563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438" y="5586056"/>
            <a:ext cx="1373547" cy="685943"/>
          </a:xfrm>
          <a:prstGeom prst="rect">
            <a:avLst/>
          </a:prstGeom>
        </p:spPr>
      </p:pic>
      <p:cxnSp>
        <p:nvCxnSpPr>
          <p:cNvPr id="8" name="Přímá spojnice 7"/>
          <p:cNvCxnSpPr/>
          <p:nvPr/>
        </p:nvCxnSpPr>
        <p:spPr>
          <a:xfrm>
            <a:off x="617211" y="6468310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617211" y="5445224"/>
            <a:ext cx="805924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ovéPole 9"/>
          <p:cNvSpPr txBox="1"/>
          <p:nvPr/>
        </p:nvSpPr>
        <p:spPr>
          <a:xfrm>
            <a:off x="582931" y="4221088"/>
            <a:ext cx="4973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MÍT SVĚT PŘEČTENÝ</a:t>
            </a:r>
          </a:p>
          <a:p>
            <a:r>
              <a:rPr lang="cs-CZ" dirty="0">
                <a:latin typeface="+mj-lt"/>
              </a:rPr>
              <a:t>aneb spolupráce knihoven a škol v Ústeckém kraji.</a:t>
            </a:r>
          </a:p>
          <a:p>
            <a:r>
              <a:rPr lang="cs-CZ" dirty="0" err="1">
                <a:latin typeface="+mj-lt"/>
              </a:rPr>
              <a:t>Reg</a:t>
            </a:r>
            <a:r>
              <a:rPr lang="cs-CZ" dirty="0">
                <a:latin typeface="+mj-lt"/>
              </a:rPr>
              <a:t>. č. CZ.02.3.68/0.0/0.0./16_03/0008225</a:t>
            </a:r>
          </a:p>
        </p:txBody>
      </p:sp>
    </p:spTree>
    <p:extLst>
      <p:ext uri="{BB962C8B-B14F-4D97-AF65-F5344CB8AC3E}">
        <p14:creationId xmlns:p14="http://schemas.microsoft.com/office/powerpoint/2010/main" val="168840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ŽÁNRY PUBLICISTIKY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Článek</a:t>
            </a:r>
          </a:p>
          <a:p>
            <a:r>
              <a:rPr lang="cs-CZ" dirty="0">
                <a:latin typeface="+mj-lt"/>
              </a:rPr>
              <a:t>Sloupek</a:t>
            </a:r>
          </a:p>
          <a:p>
            <a:r>
              <a:rPr lang="cs-CZ" dirty="0">
                <a:latin typeface="+mj-lt"/>
              </a:rPr>
              <a:t>Fejeton</a:t>
            </a:r>
          </a:p>
          <a:p>
            <a:r>
              <a:rPr lang="cs-CZ" b="1" dirty="0"/>
              <a:t>Reportáž</a:t>
            </a:r>
          </a:p>
          <a:p>
            <a:r>
              <a:rPr lang="cs-CZ" dirty="0">
                <a:latin typeface="+mj-lt"/>
              </a:rPr>
              <a:t>Interview</a:t>
            </a:r>
          </a:p>
          <a:p>
            <a:r>
              <a:rPr lang="cs-CZ" dirty="0">
                <a:latin typeface="+mj-lt"/>
              </a:rPr>
              <a:t>a další…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3</a:t>
            </a:fld>
            <a:endParaRPr lang="cs-CZ" dirty="0"/>
          </a:p>
        </p:txBody>
      </p:sp>
      <p:cxnSp>
        <p:nvCxnSpPr>
          <p:cNvPr id="8" name="Přímá spojnice 7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59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CO JE REPORTÁŽ?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b="1" dirty="0"/>
              <a:t>útvar publicistického stylu s prvky zpravodajství - </a:t>
            </a:r>
            <a:r>
              <a:rPr lang="cs-CZ" b="1" dirty="0">
                <a:solidFill>
                  <a:srgbClr val="C00000"/>
                </a:solidFill>
              </a:rPr>
              <a:t>záznam události</a:t>
            </a:r>
            <a:r>
              <a:rPr lang="cs-CZ" b="1" dirty="0"/>
              <a:t>. </a:t>
            </a:r>
          </a:p>
          <a:p>
            <a:pPr marL="216000" indent="0">
              <a:spcBef>
                <a:spcPts val="1200"/>
              </a:spcBef>
              <a:buNone/>
            </a:pPr>
            <a:r>
              <a:rPr lang="cs-CZ" dirty="0">
                <a:latin typeface="+mj-lt"/>
              </a:rPr>
              <a:t>(V praxi to tedy vypadá tak, že někam jdete, pozorujete, co se kolem vás děje, a z toho čtenáři přinášíte jak zážitky, tak i fakta.)</a:t>
            </a:r>
          </a:p>
          <a:p>
            <a:r>
              <a:rPr lang="cs-CZ" b="1" dirty="0"/>
              <a:t>vyvolat názornou představu prostředí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i </a:t>
            </a:r>
            <a:r>
              <a:rPr lang="cs-CZ" b="1" dirty="0"/>
              <a:t>s podrobnostmi. často doplněna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rozhovorem </a:t>
            </a:r>
            <a:r>
              <a:rPr lang="cs-CZ" b="1" dirty="0"/>
              <a:t>(interview)</a:t>
            </a:r>
          </a:p>
          <a:p>
            <a:pPr marL="216000" indent="0">
              <a:buNone/>
            </a:pPr>
            <a:r>
              <a:rPr lang="cs-CZ" dirty="0">
                <a:latin typeface="+mj-lt"/>
              </a:rPr>
              <a:t>(na rozhovor se dobře připravit!)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4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2" descr="C:\Users\OEM\AppData\Local\Microsoft\Windows\INetCache\IE\UORWHMZD\patent-reexamination-interview[1]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77072"/>
            <a:ext cx="1030923" cy="1030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4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CO JE REPORTÁŽ?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Může být</a:t>
            </a:r>
          </a:p>
          <a:p>
            <a:pPr marL="0" indent="0">
              <a:buNone/>
            </a:pPr>
            <a:r>
              <a:rPr lang="cs-CZ" b="1" dirty="0">
                <a:solidFill>
                  <a:srgbClr val="C00000"/>
                </a:solidFill>
              </a:rPr>
              <a:t>tištěná</a:t>
            </a:r>
            <a:r>
              <a:rPr lang="cs-CZ" dirty="0">
                <a:latin typeface="+mj-lt"/>
              </a:rPr>
              <a:t> (v novinách, časopise, </a:t>
            </a:r>
            <a:r>
              <a:rPr lang="cs-CZ" dirty="0" smtClean="0">
                <a:latin typeface="+mj-lt"/>
              </a:rPr>
              <a:t>e-novinách</a:t>
            </a:r>
            <a:br>
              <a:rPr lang="cs-CZ" dirty="0" smtClean="0">
                <a:latin typeface="+mj-lt"/>
              </a:rPr>
            </a:br>
            <a:r>
              <a:rPr lang="cs-CZ" dirty="0" smtClean="0">
                <a:latin typeface="+mj-lt"/>
              </a:rPr>
              <a:t>+ </a:t>
            </a:r>
            <a:r>
              <a:rPr lang="cs-CZ" dirty="0">
                <a:latin typeface="+mj-lt"/>
              </a:rPr>
              <a:t>fotografická</a:t>
            </a:r>
            <a:r>
              <a:rPr lang="cs-CZ" dirty="0" smtClean="0">
                <a:latin typeface="+mj-lt"/>
              </a:rPr>
              <a:t>)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pPr marL="0" indent="0">
              <a:buNone/>
            </a:pPr>
            <a:r>
              <a:rPr lang="cs-CZ" i="1" dirty="0">
                <a:latin typeface="+mj-lt"/>
              </a:rPr>
              <a:t>Reportér ale musí vždy ovládat český jazyk, mít</a:t>
            </a:r>
          </a:p>
          <a:p>
            <a:pPr marL="0" indent="0">
              <a:buNone/>
            </a:pPr>
            <a:r>
              <a:rPr lang="cs-CZ" i="1" dirty="0">
                <a:latin typeface="+mj-lt"/>
              </a:rPr>
              <a:t>dobrou slovní zásobu, příjemný hlas.</a:t>
            </a:r>
          </a:p>
          <a:p>
            <a:pPr marL="0" indent="0">
              <a:buNone/>
            </a:pPr>
            <a:r>
              <a:rPr lang="cs-CZ" i="1" dirty="0">
                <a:latin typeface="+mj-lt"/>
              </a:rPr>
              <a:t>Cvičit svoji výslovnost!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5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019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JAZYKOVÉ A SLOHOVÉ PROSTŘEDKY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b="1" dirty="0"/>
              <a:t>Reportáž obsahuje jak prvky </a:t>
            </a:r>
            <a:r>
              <a:rPr lang="cs-CZ" b="1" dirty="0">
                <a:solidFill>
                  <a:srgbClr val="C00000"/>
                </a:solidFill>
              </a:rPr>
              <a:t>odborné</a:t>
            </a:r>
            <a:r>
              <a:rPr lang="cs-CZ" b="1" dirty="0"/>
              <a:t>, 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tak </a:t>
            </a:r>
            <a:r>
              <a:rPr lang="cs-CZ" b="1" dirty="0"/>
              <a:t>i </a:t>
            </a:r>
            <a:r>
              <a:rPr lang="cs-CZ" b="1" dirty="0">
                <a:solidFill>
                  <a:srgbClr val="C00000"/>
                </a:solidFill>
              </a:rPr>
              <a:t>umělecké</a:t>
            </a:r>
            <a:r>
              <a:rPr lang="cs-CZ" b="1" dirty="0"/>
              <a:t>. </a:t>
            </a:r>
          </a:p>
          <a:p>
            <a:r>
              <a:rPr lang="cs-CZ" dirty="0">
                <a:latin typeface="+mj-lt"/>
              </a:rPr>
              <a:t>Základ reportáže je popisný slohový postup statický, popř. dějový, dále prostý informační, ale také výkladový. 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6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9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JAZYKOVÉ A SLOHOVÉ PROSTŘEDKY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Kromě </a:t>
            </a:r>
            <a:r>
              <a:rPr lang="cs-CZ" b="1" dirty="0"/>
              <a:t>spisovné</a:t>
            </a:r>
            <a:r>
              <a:rPr lang="cs-CZ" dirty="0">
                <a:latin typeface="+mj-lt"/>
              </a:rPr>
              <a:t>, bezpříznakové, neutrální češtiny použít i termíny = </a:t>
            </a:r>
            <a:r>
              <a:rPr lang="cs-CZ" b="1" dirty="0"/>
              <a:t>odborné</a:t>
            </a:r>
            <a:r>
              <a:rPr lang="cs-CZ" dirty="0">
                <a:latin typeface="+mj-lt"/>
              </a:rPr>
              <a:t> názvy (těmi se přibližuje odbornému stylu),</a:t>
            </a:r>
          </a:p>
          <a:p>
            <a:r>
              <a:rPr lang="cs-CZ" dirty="0">
                <a:latin typeface="+mj-lt"/>
              </a:rPr>
              <a:t>dále </a:t>
            </a:r>
            <a:r>
              <a:rPr lang="cs-CZ" b="1" dirty="0"/>
              <a:t>slang či hovorová a subjektivně zabarvená slova</a:t>
            </a:r>
            <a:r>
              <a:rPr lang="cs-CZ" b="1" dirty="0" smtClean="0"/>
              <a:t>.</a:t>
            </a:r>
          </a:p>
          <a:p>
            <a:r>
              <a:rPr lang="cs-CZ" b="1" dirty="0"/>
              <a:t>Přímá řeč </a:t>
            </a:r>
            <a:r>
              <a:rPr lang="cs-CZ" dirty="0">
                <a:latin typeface="+mj-lt"/>
              </a:rPr>
              <a:t>– dodá autentičnost, emoce.</a:t>
            </a:r>
          </a:p>
          <a:p>
            <a:endParaRPr lang="cs-CZ" dirty="0"/>
          </a:p>
          <a:p>
            <a:endParaRPr lang="cs-CZ" b="1" dirty="0"/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7</a:t>
            </a:fld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274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POZOR!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spc="600" dirty="0">
                <a:solidFill>
                  <a:srgbClr val="C00000"/>
                </a:solidFill>
              </a:rPr>
              <a:t>FAKTA</a:t>
            </a:r>
            <a:r>
              <a:rPr lang="cs-CZ" b="1" dirty="0" smtClean="0">
                <a:solidFill>
                  <a:srgbClr val="C00000"/>
                </a:solidFill>
              </a:rPr>
              <a:t>! </a:t>
            </a:r>
            <a:endParaRPr lang="cs-CZ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cs-CZ" dirty="0">
                <a:latin typeface="+mj-lt"/>
              </a:rPr>
              <a:t>Informovat pravdivě, zjistit si informace o dané věci</a:t>
            </a:r>
            <a:r>
              <a:rPr lang="cs-CZ" dirty="0" smtClean="0">
                <a:latin typeface="+mj-lt"/>
              </a:rPr>
              <a:t>.</a:t>
            </a:r>
          </a:p>
          <a:p>
            <a:pPr marL="0" indent="0">
              <a:buNone/>
            </a:pPr>
            <a:r>
              <a:rPr lang="cs-CZ" dirty="0" smtClean="0">
                <a:latin typeface="+mj-lt"/>
              </a:rPr>
              <a:t> </a:t>
            </a:r>
            <a:endParaRPr lang="cs-CZ" dirty="0">
              <a:latin typeface="+mj-lt"/>
            </a:endParaRPr>
          </a:p>
          <a:p>
            <a:pPr marL="0" indent="0">
              <a:buNone/>
            </a:pPr>
            <a:r>
              <a:rPr lang="cs-CZ" dirty="0">
                <a:latin typeface="+mj-lt"/>
              </a:rPr>
              <a:t>Autor informuje na základě </a:t>
            </a:r>
            <a:r>
              <a:rPr lang="cs-CZ" b="1" dirty="0"/>
              <a:t>vlastní zkušenosti </a:t>
            </a:r>
            <a:r>
              <a:rPr lang="cs-CZ" dirty="0">
                <a:latin typeface="+mj-lt"/>
              </a:rPr>
              <a:t>a může vložit vlastní názor, ale zároveň se snažit o objektivitu.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8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95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2625" y="0"/>
            <a:ext cx="7975799" cy="1772816"/>
          </a:xfrm>
        </p:spPr>
        <p:txBody>
          <a:bodyPr/>
          <a:lstStyle/>
          <a:p>
            <a:r>
              <a:rPr lang="cs-CZ" b="1" dirty="0" smtClean="0">
                <a:latin typeface="+mn-lt"/>
              </a:rPr>
              <a:t>TITULEK – KRÁTKÝ A VÝSTIŽNÝ</a:t>
            </a:r>
            <a:endParaRPr lang="cs-CZ" b="1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12625" y="1768359"/>
            <a:ext cx="8191823" cy="4396945"/>
          </a:xfrm>
          <a:ln>
            <a:noFill/>
          </a:ln>
        </p:spPr>
        <p:txBody>
          <a:bodyPr>
            <a:normAutofit/>
          </a:bodyPr>
          <a:lstStyle/>
          <a:p>
            <a:r>
              <a:rPr lang="cs-CZ" dirty="0">
                <a:latin typeface="+mj-lt"/>
              </a:rPr>
              <a:t>Titulek by měl ve čtenáři vzbudit zvědavost, nalákat jej k přečtení celého textu nebo mu poskytnou jasnou představu o místě nebo situaci.</a:t>
            </a:r>
          </a:p>
          <a:p>
            <a:r>
              <a:rPr lang="cs-CZ" dirty="0">
                <a:latin typeface="+mj-lt"/>
              </a:rPr>
              <a:t>Už samotný </a:t>
            </a:r>
            <a:r>
              <a:rPr lang="cs-CZ" b="1" dirty="0"/>
              <a:t>úvod</a:t>
            </a:r>
            <a:r>
              <a:rPr lang="cs-CZ" dirty="0">
                <a:latin typeface="+mj-lt"/>
              </a:rPr>
              <a:t> může překvapit, být neotřelý, zajímavý a nápaditý. </a:t>
            </a:r>
          </a:p>
          <a:p>
            <a:r>
              <a:rPr lang="cs-CZ" dirty="0">
                <a:latin typeface="+mj-lt"/>
              </a:rPr>
              <a:t>Také lze uvést reportáž citátem, otázkou nebo monologem</a:t>
            </a:r>
            <a:r>
              <a:rPr lang="cs-CZ" dirty="0"/>
              <a:t>.</a:t>
            </a:r>
          </a:p>
          <a:p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endParaRPr lang="cs-CZ" dirty="0" smtClean="0">
              <a:latin typeface="+mj-lt"/>
            </a:endParaRPr>
          </a:p>
        </p:txBody>
      </p:sp>
      <p:cxnSp>
        <p:nvCxnSpPr>
          <p:cNvPr id="11" name="Přímá spojnice 10"/>
          <p:cNvCxnSpPr/>
          <p:nvPr/>
        </p:nvCxnSpPr>
        <p:spPr>
          <a:xfrm>
            <a:off x="539750" y="1628800"/>
            <a:ext cx="813670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67544" y="6356351"/>
            <a:ext cx="3086100" cy="365125"/>
          </a:xfrm>
        </p:spPr>
        <p:txBody>
          <a:bodyPr/>
          <a:lstStyle/>
          <a:p>
            <a:pPr algn="l"/>
            <a:r>
              <a:rPr lang="cs-CZ" dirty="0" smtClean="0"/>
              <a:t>Začínáme s médii</a:t>
            </a:r>
            <a:endParaRPr lang="cs-CZ" dirty="0"/>
          </a:p>
        </p:txBody>
      </p:sp>
      <p:sp>
        <p:nvSpPr>
          <p:cNvPr id="24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11652" y="6356351"/>
            <a:ext cx="2057400" cy="365125"/>
          </a:xfrm>
        </p:spPr>
        <p:txBody>
          <a:bodyPr/>
          <a:lstStyle/>
          <a:p>
            <a:fld id="{D699027E-F22F-40F4-8A82-004C1761EFDE}" type="slidenum">
              <a:rPr lang="cs-CZ" smtClean="0"/>
              <a:t>9</a:t>
            </a:fld>
            <a:endParaRPr lang="cs-CZ" dirty="0"/>
          </a:p>
        </p:txBody>
      </p:sp>
      <p:cxnSp>
        <p:nvCxnSpPr>
          <p:cNvPr id="10" name="Přímá spojnice 9"/>
          <p:cNvCxnSpPr/>
          <p:nvPr/>
        </p:nvCxnSpPr>
        <p:spPr>
          <a:xfrm>
            <a:off x="539552" y="6309320"/>
            <a:ext cx="813690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960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850</TotalTime>
  <Words>999</Words>
  <Application>Microsoft Office PowerPoint</Application>
  <PresentationFormat>Předvádění na obrazovce (4:3)</PresentationFormat>
  <Paragraphs>221</Paragraphs>
  <Slides>20</Slides>
  <Notes>19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Motiv Office</vt:lpstr>
      <vt:lpstr>FOTOREPORTÁŽ, REPORTÁŽ, REPORTÁŽNÍ FOTOGRAFIE</vt:lpstr>
      <vt:lpstr>ŽÁNR PUBLICISTIKY</vt:lpstr>
      <vt:lpstr>ŽÁNRY PUBLICISTIKY</vt:lpstr>
      <vt:lpstr>CO JE REPORTÁŽ?</vt:lpstr>
      <vt:lpstr>CO JE REPORTÁŽ?</vt:lpstr>
      <vt:lpstr>JAZYKOVÉ A SLOHOVÉ PROSTŘEDKY</vt:lpstr>
      <vt:lpstr>JAZYKOVÉ A SLOHOVÉ PROSTŘEDKY</vt:lpstr>
      <vt:lpstr>POZOR!</vt:lpstr>
      <vt:lpstr>TITULEK – KRÁTKÝ A VÝSTIŽNÝ</vt:lpstr>
      <vt:lpstr>JAK NA REPORTÁŽ?</vt:lpstr>
      <vt:lpstr>REPORTÁŽNÍ FOTOGRAFIE</vt:lpstr>
      <vt:lpstr>CO JE FOTOREPORTÁŽ?</vt:lpstr>
      <vt:lpstr>ZNAKY REPORTÁŽNÍ FOTOGRAFIE</vt:lpstr>
      <vt:lpstr>FOTOGRAFIE – CO TO JE? </vt:lpstr>
      <vt:lpstr>TIPY A PRAVIDLA</vt:lpstr>
      <vt:lpstr>PÁR TIPŮ</vt:lpstr>
      <vt:lpstr>KDYŽ MÁŠ JEN MOBIL?</vt:lpstr>
      <vt:lpstr>VÁŠ ÚKOL</vt:lpstr>
      <vt:lpstr>ZDROJE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Zpráva a zpravodajství</dc:title>
  <dc:creator>Lucie Marková</dc:creator>
  <cp:lastModifiedBy>Stanislava Palečková</cp:lastModifiedBy>
  <cp:revision>64</cp:revision>
  <dcterms:created xsi:type="dcterms:W3CDTF">2018-12-12T19:10:22Z</dcterms:created>
  <dcterms:modified xsi:type="dcterms:W3CDTF">2020-04-14T08:17:55Z</dcterms:modified>
</cp:coreProperties>
</file>