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2"/>
  </p:notesMasterIdLst>
  <p:sldIdLst>
    <p:sldId id="256" r:id="rId2"/>
    <p:sldId id="26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5" r:id="rId17"/>
    <p:sldId id="306" r:id="rId18"/>
    <p:sldId id="307" r:id="rId19"/>
    <p:sldId id="281" r:id="rId20"/>
    <p:sldId id="282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114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68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83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0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525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730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188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3921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3283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ellingcat.com/" TargetMode="External"/><Relationship Id="rId3" Type="http://schemas.openxmlformats.org/officeDocument/2006/relationships/hyperlink" Target="https://365tipu.cz/2015/09/29/tip272-jak-poznat-ze-ta-zprava-obrazek-ci-informace-je-proste-hoax-podvod-ci-cista-lez" TargetMode="External"/><Relationship Id="rId7" Type="http://schemas.openxmlformats.org/officeDocument/2006/relationships/hyperlink" Target="http://manipulatori.cz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atefree.cz/blo/hoaxy" TargetMode="External"/><Relationship Id="rId5" Type="http://schemas.openxmlformats.org/officeDocument/2006/relationships/hyperlink" Target="http://www.hatefree.cz/" TargetMode="External"/><Relationship Id="rId4" Type="http://schemas.openxmlformats.org/officeDocument/2006/relationships/hyperlink" Target="http://www.hoax.cz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365tipu.cz/2015/06/29/tip180-jak-najdu-odkud-pochazi-nejaka-fotografie-jak-zjistim-kdo-je-autore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otoforensics.com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zpecnyinternet.cz/deti/rady-pro-tebe/desatero-bezpecneho-internetu.aspx?kurz=tru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lik.cz/o/bezpecnost-na-internetu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lik.cz/o/bezpecnost-na-internetu" TargetMode="External"/><Relationship Id="rId3" Type="http://schemas.openxmlformats.org/officeDocument/2006/relationships/hyperlink" Target="http://www.bezpecnyinternet.cz/" TargetMode="External"/><Relationship Id="rId7" Type="http://schemas.openxmlformats.org/officeDocument/2006/relationships/hyperlink" Target="http://www.nasedite.cz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ternethelpline.cz/" TargetMode="External"/><Relationship Id="rId5" Type="http://schemas.openxmlformats.org/officeDocument/2006/relationships/hyperlink" Target="http://www.saferinternet.cz/" TargetMode="External"/><Relationship Id="rId4" Type="http://schemas.openxmlformats.org/officeDocument/2006/relationships/hyperlink" Target="http://www.nicm.cz/pravidla-chovani-na-internetu" TargetMode="External"/><Relationship Id="rId9" Type="http://schemas.openxmlformats.org/officeDocument/2006/relationships/hyperlink" Target="http://www.teorieib.cz/pbi/files/163-05_Sunardi,%20Kalam&#225;r,%20Noga_Soci&#225;ln&#237;%20s&#237;t&#283;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04856" cy="1368152"/>
          </a:xfrm>
        </p:spPr>
        <p:txBody>
          <a:bodyPr>
            <a:normAutofit/>
          </a:bodyPr>
          <a:lstStyle/>
          <a:p>
            <a:pPr algn="l"/>
            <a:r>
              <a:rPr lang="cs-CZ" b="1" dirty="0" smtClean="0">
                <a:latin typeface="+mn-lt"/>
              </a:rPr>
              <a:t>SOCIÁLNÍ SÍTĚ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Obecný úvod, rizika, omezení apod.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POZOR!!!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51535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C00000"/>
                </a:solidFill>
              </a:rPr>
              <a:t>Pamatuj</a:t>
            </a:r>
            <a:r>
              <a:rPr lang="cs-CZ" b="1" dirty="0" smtClean="0">
                <a:solidFill>
                  <a:srgbClr val="C00000"/>
                </a:solidFill>
              </a:rPr>
              <a:t>! </a:t>
            </a:r>
            <a:r>
              <a:rPr lang="cs-CZ" dirty="0">
                <a:latin typeface="+mj-lt"/>
              </a:rPr>
              <a:t>C</a:t>
            </a:r>
            <a:r>
              <a:rPr lang="cs-CZ" dirty="0" smtClean="0">
                <a:latin typeface="+mj-lt"/>
              </a:rPr>
              <a:t>o </a:t>
            </a:r>
            <a:r>
              <a:rPr lang="cs-CZ" dirty="0">
                <a:latin typeface="+mj-lt"/>
              </a:rPr>
              <a:t>na internetu zveřejníte, už většinou nemůžete vzít zpět. (smazáním fotky či postu informace z internetu nezmizí!)</a:t>
            </a:r>
          </a:p>
          <a:p>
            <a:r>
              <a:rPr lang="cs-CZ" dirty="0">
                <a:latin typeface="+mj-lt"/>
              </a:rPr>
              <a:t>Dobře si rozmyslete, co o sobě chcete sdělovat a publikovat. </a:t>
            </a:r>
          </a:p>
          <a:p>
            <a:r>
              <a:rPr lang="cs-CZ" dirty="0">
                <a:latin typeface="+mj-lt"/>
              </a:rPr>
              <a:t>Denně je prostřednictvím sociálních sítí ukradeno několik desítek identit. Často i bez vědomí uživatele! </a:t>
            </a:r>
          </a:p>
          <a:p>
            <a:r>
              <a:rPr lang="cs-CZ" i="1" dirty="0">
                <a:latin typeface="+mj-lt"/>
              </a:rPr>
              <a:t>Pokud to zjistí, jen málokdo ví, jak se může bránit.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I </a:t>
            </a:r>
            <a:r>
              <a:rPr lang="cs-CZ" i="1" dirty="0">
                <a:latin typeface="+mj-lt"/>
              </a:rPr>
              <a:t>zločin v kyberprostoru je zločin!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POZOR NA DEZINFORMACE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70768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Každý uživatel internetu si musí vždy uvědomovat, že </a:t>
            </a:r>
            <a:r>
              <a:rPr lang="cs-CZ" b="1" dirty="0"/>
              <a:t>na pravdivost informací </a:t>
            </a:r>
            <a:r>
              <a:rPr lang="cs-CZ" dirty="0">
                <a:latin typeface="+mj-lt"/>
              </a:rPr>
              <a:t>v sociálních sítích se </a:t>
            </a:r>
            <a:r>
              <a:rPr lang="cs-CZ" b="1" dirty="0">
                <a:solidFill>
                  <a:srgbClr val="C00000"/>
                </a:solidFill>
              </a:rPr>
              <a:t>nelze nikdy</a:t>
            </a:r>
            <a:r>
              <a:rPr lang="cs-CZ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cs-CZ" b="1" dirty="0">
                <a:solidFill>
                  <a:srgbClr val="C00000"/>
                </a:solidFill>
              </a:rPr>
              <a:t>spoléhat</a:t>
            </a:r>
            <a:r>
              <a:rPr lang="cs-CZ" dirty="0">
                <a:latin typeface="+mj-lt"/>
              </a:rPr>
              <a:t>!</a:t>
            </a:r>
          </a:p>
          <a:p>
            <a:r>
              <a:rPr lang="cs-CZ" dirty="0">
                <a:latin typeface="+mj-lt"/>
              </a:rPr>
              <a:t>Sociální sítě jen málokdy jsou hodnověrným a spolehlivým zdrojem informací!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1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KDE OVĚŘOVAT </a:t>
            </a:r>
            <a:r>
              <a:rPr lang="cs-CZ" b="1" dirty="0" smtClean="0">
                <a:latin typeface="+mn-lt"/>
                <a:hlinkClick r:id="rId3"/>
              </a:rPr>
              <a:t>INFORMACE</a:t>
            </a:r>
            <a:r>
              <a:rPr lang="cs-CZ" b="1" dirty="0" smtClean="0">
                <a:latin typeface="+mn-lt"/>
              </a:rPr>
              <a:t>?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38711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Dlouhé roky existující </a:t>
            </a:r>
            <a:r>
              <a:rPr lang="cs-CZ" b="1" dirty="0">
                <a:hlinkClick r:id="rId4"/>
              </a:rPr>
              <a:t>www.hoax.cz</a:t>
            </a:r>
            <a:r>
              <a:rPr lang="cs-CZ" dirty="0">
                <a:latin typeface="+mj-lt"/>
              </a:rPr>
              <a:t> ti umožní ověřit, jestli se právě nechystáš naletět. </a:t>
            </a:r>
          </a:p>
          <a:p>
            <a:r>
              <a:rPr lang="cs-CZ" b="1" dirty="0" err="1">
                <a:hlinkClick r:id="rId5"/>
              </a:rPr>
              <a:t>Hate</a:t>
            </a:r>
            <a:r>
              <a:rPr lang="cs-CZ" b="1" dirty="0">
                <a:hlinkClick r:id="rId5"/>
              </a:rPr>
              <a:t> Free </a:t>
            </a:r>
            <a:r>
              <a:rPr lang="cs-CZ" b="1" dirty="0" err="1">
                <a:hlinkClick r:id="rId5"/>
              </a:rPr>
              <a:t>Culture</a:t>
            </a:r>
            <a:r>
              <a:rPr lang="cs-CZ" dirty="0">
                <a:latin typeface="+mj-lt"/>
              </a:rPr>
              <a:t> má tak stále rostoucí část jménem </a:t>
            </a:r>
            <a:r>
              <a:rPr lang="cs-CZ" b="1" dirty="0" err="1">
                <a:hlinkClick r:id="rId6"/>
              </a:rPr>
              <a:t>Hoaxy</a:t>
            </a:r>
            <a:r>
              <a:rPr lang="cs-CZ" dirty="0">
                <a:latin typeface="+mj-lt"/>
              </a:rPr>
              <a:t> a věnuje se spíš těm politickým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či </a:t>
            </a:r>
            <a:r>
              <a:rPr lang="cs-CZ" dirty="0">
                <a:latin typeface="+mj-lt"/>
              </a:rPr>
              <a:t>společenským. </a:t>
            </a:r>
          </a:p>
          <a:p>
            <a:r>
              <a:rPr lang="cs-CZ" dirty="0">
                <a:latin typeface="+mj-lt"/>
              </a:rPr>
              <a:t>Dalším zajímavým projektem v tomto ohledu může být </a:t>
            </a:r>
            <a:r>
              <a:rPr lang="cs-CZ" b="1" dirty="0">
                <a:hlinkClick r:id="rId7"/>
              </a:rPr>
              <a:t>Manipulátoři</a:t>
            </a:r>
            <a:r>
              <a:rPr lang="cs-CZ" dirty="0">
                <a:latin typeface="+mj-lt"/>
              </a:rPr>
              <a:t>. </a:t>
            </a:r>
          </a:p>
          <a:p>
            <a:r>
              <a:rPr lang="cs-CZ" dirty="0">
                <a:latin typeface="+mj-lt"/>
              </a:rPr>
              <a:t>V zahraničí by vás mohl zajímat </a:t>
            </a:r>
            <a:r>
              <a:rPr lang="cs-CZ" b="1" dirty="0">
                <a:hlinkClick r:id="rId8"/>
              </a:rPr>
              <a:t>Bellingcat.com</a:t>
            </a:r>
            <a:r>
              <a:rPr lang="cs-CZ" dirty="0">
                <a:latin typeface="+mj-lt"/>
              </a:rPr>
              <a:t>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ten </a:t>
            </a:r>
            <a:r>
              <a:rPr lang="cs-CZ" dirty="0">
                <a:latin typeface="+mj-lt"/>
              </a:rPr>
              <a:t>se ale specializuje hlavně na politické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zpravodajské záležitosti a řada dalších</a:t>
            </a:r>
            <a:r>
              <a:rPr lang="cs-CZ" dirty="0" smtClean="0">
                <a:solidFill>
                  <a:schemeClr val="bg1"/>
                </a:solidFill>
                <a:latin typeface="+mj-lt"/>
              </a:rPr>
              <a:t>.</a:t>
            </a:r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74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A CO FOTOGRAFIE?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09548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Pokud je součástí </a:t>
            </a:r>
            <a:r>
              <a:rPr lang="cs-CZ" dirty="0" err="1">
                <a:latin typeface="+mj-lt"/>
              </a:rPr>
              <a:t>hoaxu</a:t>
            </a:r>
            <a:r>
              <a:rPr lang="cs-CZ" dirty="0">
                <a:latin typeface="+mj-lt"/>
              </a:rPr>
              <a:t> </a:t>
            </a:r>
            <a:r>
              <a:rPr lang="cs-CZ" b="1" dirty="0"/>
              <a:t>obrázek</a:t>
            </a:r>
            <a:r>
              <a:rPr lang="cs-CZ" dirty="0">
                <a:latin typeface="+mj-lt"/>
              </a:rPr>
              <a:t>, zkuste použít </a:t>
            </a:r>
            <a:r>
              <a:rPr lang="cs-CZ" b="1" dirty="0">
                <a:hlinkClick r:id="rId3"/>
              </a:rPr>
              <a:t>reverzní hledání</a:t>
            </a:r>
            <a:endParaRPr lang="cs-CZ" b="1" dirty="0"/>
          </a:p>
          <a:p>
            <a:r>
              <a:rPr lang="cs-CZ" dirty="0">
                <a:latin typeface="+mj-lt"/>
              </a:rPr>
              <a:t>Některé změny lze poznat na první pohled, na některé je potřeba si obrázek </a:t>
            </a:r>
            <a:r>
              <a:rPr lang="cs-CZ" b="1" dirty="0"/>
              <a:t>hodně zvětšit</a:t>
            </a:r>
            <a:r>
              <a:rPr lang="cs-CZ" dirty="0">
                <a:latin typeface="+mj-lt"/>
              </a:rPr>
              <a:t> (uvidíte stopy po začišťování). Na některé můžete zkusit využit</a:t>
            </a:r>
            <a:r>
              <a:rPr lang="cs-CZ" b="1" dirty="0"/>
              <a:t> </a:t>
            </a:r>
            <a:r>
              <a:rPr lang="cs-CZ" b="1" dirty="0" err="1">
                <a:hlinkClick r:id="rId4"/>
              </a:rPr>
              <a:t>FotoForensic</a:t>
            </a:r>
            <a:r>
              <a:rPr lang="cs-CZ" dirty="0" smtClean="0">
                <a:latin typeface="+mj-lt"/>
              </a:rPr>
              <a:t>. </a:t>
            </a: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1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NEVĚŘ ANI VIDEÍM!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83592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Bohužel reverzní hledání videí neexistuje. </a:t>
            </a:r>
          </a:p>
          <a:p>
            <a:r>
              <a:rPr lang="cs-CZ" dirty="0">
                <a:latin typeface="+mj-lt"/>
              </a:rPr>
              <a:t>Tady budete muset zkusit to co budete nejspíš muset udělat stejně. Použít Google/</a:t>
            </a:r>
            <a:r>
              <a:rPr lang="cs-CZ" dirty="0" err="1">
                <a:latin typeface="+mj-lt"/>
              </a:rPr>
              <a:t>YouTube</a:t>
            </a:r>
            <a:r>
              <a:rPr lang="cs-CZ" dirty="0">
                <a:latin typeface="+mj-lt"/>
              </a:rPr>
              <a:t> a </a:t>
            </a:r>
            <a:r>
              <a:rPr lang="cs-CZ" b="1" dirty="0"/>
              <a:t>hledat podle slov pasujících k popisované „události“.</a:t>
            </a:r>
          </a:p>
          <a:p>
            <a:r>
              <a:rPr lang="cs-CZ" b="1" dirty="0">
                <a:solidFill>
                  <a:srgbClr val="C00000"/>
                </a:solidFill>
              </a:rPr>
              <a:t>Prostě hledat a hledat – ověřovat a ověřovat.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1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PC, TABLET NEBO MOBIL?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15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3" descr="C:\Users\OEM\AppData\Local\Microsoft\Windows\INetCache\IE\XMCIMIGJ\Social-Network-Activity-Mobile-vs-Desktop[1].jpg"/>
          <p:cNvPicPr>
            <a:picLocks noGrp="1"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71" y="1678389"/>
            <a:ext cx="7920653" cy="445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KYBERŠIKANA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70768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Jedná se o specifický druh šikanování prováděný prostřednictvím informačních technologií – telefon, PC, sociální sítě….</a:t>
            </a:r>
          </a:p>
          <a:p>
            <a:r>
              <a:rPr lang="cs-CZ" dirty="0">
                <a:latin typeface="+mj-lt"/>
              </a:rPr>
              <a:t>Anonymně, časově neomezeně pro široké spektrum příjemců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16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2" descr="C:\Users\OEM\AppData\Local\Microsoft\Windows\INetCache\IE\UORWHMZD\kybersikana-graf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65" y="4084000"/>
            <a:ext cx="3670512" cy="20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Přímá spojnice 9"/>
          <p:cNvCxnSpPr/>
          <p:nvPr/>
        </p:nvCxnSpPr>
        <p:spPr>
          <a:xfrm>
            <a:off x="428175" y="3940711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1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FORMY KYBERŠIKANY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85493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sz="2200" dirty="0">
                <a:latin typeface="+mj-lt"/>
              </a:rPr>
              <a:t>urážlivé a výhrůžné zprávy šířené pomocí emailu, </a:t>
            </a:r>
            <a:r>
              <a:rPr lang="cs-CZ" sz="2200" dirty="0" smtClean="0">
                <a:latin typeface="+mj-lt"/>
              </a:rPr>
              <a:t/>
            </a:r>
            <a:br>
              <a:rPr lang="cs-CZ" sz="2200" dirty="0" smtClean="0">
                <a:latin typeface="+mj-lt"/>
              </a:rPr>
            </a:br>
            <a:r>
              <a:rPr lang="cs-CZ" sz="2200" dirty="0" err="1" smtClean="0">
                <a:latin typeface="+mj-lt"/>
              </a:rPr>
              <a:t>sms</a:t>
            </a:r>
            <a:r>
              <a:rPr lang="cs-CZ" sz="2200" dirty="0">
                <a:latin typeface="+mj-lt"/>
              </a:rPr>
              <a:t>, sociálních sítí apod.</a:t>
            </a:r>
          </a:p>
          <a:p>
            <a:r>
              <a:rPr lang="cs-CZ" sz="2200" dirty="0">
                <a:latin typeface="+mj-lt"/>
              </a:rPr>
              <a:t>pořizování audiovizuálních záznamů a jejich další šíření za účelem poškodit či zesměšnit oběť.</a:t>
            </a:r>
          </a:p>
          <a:p>
            <a:r>
              <a:rPr lang="cs-CZ" sz="2200" dirty="0">
                <a:latin typeface="+mj-lt"/>
              </a:rPr>
              <a:t>tvorba urážlivého a zesměšňujícího obsahu a jeho publikování na internetu – stránky, blogy apod.</a:t>
            </a:r>
          </a:p>
          <a:p>
            <a:r>
              <a:rPr lang="cs-CZ" sz="2200" dirty="0">
                <a:latin typeface="+mj-lt"/>
              </a:rPr>
              <a:t>krádež identity – zcizení účtu, emailové schránky a jejich využití pro šíření zpráv.</a:t>
            </a:r>
          </a:p>
          <a:p>
            <a:r>
              <a:rPr lang="cs-CZ" sz="2200" dirty="0">
                <a:latin typeface="+mj-lt"/>
              </a:rPr>
              <a:t>vydírání, obtěžování a pronásledování pomocí mobilního telefonu nebo internetu - </a:t>
            </a:r>
            <a:r>
              <a:rPr lang="cs-CZ" sz="2200" dirty="0" err="1">
                <a:latin typeface="+mj-lt"/>
              </a:rPr>
              <a:t>kyberstalking</a:t>
            </a:r>
            <a:r>
              <a:rPr lang="cs-CZ" sz="2200" dirty="0">
                <a:latin typeface="+mj-lt"/>
              </a:rPr>
              <a:t>.</a:t>
            </a:r>
          </a:p>
          <a:p>
            <a:r>
              <a:rPr lang="cs-CZ" sz="2200" dirty="0">
                <a:latin typeface="+mj-lt"/>
              </a:rPr>
              <a:t>neúmyslná </a:t>
            </a:r>
            <a:r>
              <a:rPr lang="cs-CZ" sz="2200" dirty="0" err="1">
                <a:latin typeface="+mj-lt"/>
              </a:rPr>
              <a:t>kyberšikana</a:t>
            </a:r>
            <a:r>
              <a:rPr lang="cs-CZ" sz="2200" dirty="0">
                <a:latin typeface="+mj-lt"/>
              </a:rPr>
              <a:t> – co považuji za vtipné, může jiného ranit, např. fotomontáž.</a:t>
            </a:r>
          </a:p>
          <a:p>
            <a:endParaRPr lang="cs-CZ" sz="2200" dirty="0" smtClean="0">
              <a:latin typeface="+mj-lt"/>
            </a:endParaRPr>
          </a:p>
          <a:p>
            <a:endParaRPr lang="cs-CZ" sz="2200" dirty="0">
              <a:latin typeface="+mj-lt"/>
            </a:endParaRPr>
          </a:p>
          <a:p>
            <a:endParaRPr lang="cs-CZ" sz="22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17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80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ZAJÍMAVÉ ODKAZY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54428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Desatero </a:t>
            </a:r>
            <a:r>
              <a:rPr lang="cs-CZ" b="1" dirty="0">
                <a:hlinkClick r:id="rId3"/>
              </a:rPr>
              <a:t>zde</a:t>
            </a:r>
            <a:endParaRPr lang="cs-CZ" b="1" dirty="0"/>
          </a:p>
          <a:p>
            <a:r>
              <a:rPr lang="cs-CZ" dirty="0">
                <a:latin typeface="+mj-lt"/>
              </a:rPr>
              <a:t>Nebo </a:t>
            </a:r>
            <a:r>
              <a:rPr lang="cs-CZ" b="1" dirty="0">
                <a:hlinkClick r:id="rId4"/>
              </a:rPr>
              <a:t>zde</a:t>
            </a:r>
            <a:endParaRPr lang="cs-CZ" b="1" dirty="0"/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18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9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  <a:hlinkClick r:id="rId3"/>
              </a:rPr>
              <a:t>http://www.bezpecnyinternet.cz/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  <a:hlinkClick r:id="rId4"/>
              </a:rPr>
              <a:t>http://www.nicm.cz/pravidla-chovani-na-internetu</a:t>
            </a:r>
            <a:endParaRPr lang="cs-CZ" sz="1800" dirty="0">
              <a:latin typeface="+mj-lt"/>
            </a:endParaRPr>
          </a:p>
          <a:p>
            <a:r>
              <a:rPr lang="cs-CZ" sz="1800" dirty="0" err="1">
                <a:latin typeface="+mj-lt"/>
              </a:rPr>
              <a:t>Safer</a:t>
            </a:r>
            <a:r>
              <a:rPr lang="cs-CZ" sz="1800" dirty="0">
                <a:latin typeface="+mj-lt"/>
              </a:rPr>
              <a:t> internet - </a:t>
            </a:r>
            <a:r>
              <a:rPr lang="cs-CZ" sz="1800" u="sng" dirty="0">
                <a:latin typeface="+mj-lt"/>
                <a:hlinkClick r:id="rId5"/>
              </a:rPr>
              <a:t>www.saferinternet.cz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Linka bezpečí - </a:t>
            </a:r>
            <a:r>
              <a:rPr lang="cs-CZ" sz="1800" u="sng" dirty="0">
                <a:latin typeface="+mj-lt"/>
                <a:hlinkClick r:id="rId6"/>
              </a:rPr>
              <a:t>www.internethelpline.cz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Nadace naše dítě - </a:t>
            </a:r>
            <a:r>
              <a:rPr lang="cs-CZ" sz="1800" u="sng" dirty="0">
                <a:latin typeface="+mj-lt"/>
                <a:hlinkClick r:id="rId7"/>
              </a:rPr>
              <a:t>www.nasedite.cz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  <a:hlinkClick r:id="rId8"/>
              </a:rPr>
              <a:t>https://www.alik.cz/o/bezpecnost-na-internetu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SUNARDI, </a:t>
            </a:r>
            <a:r>
              <a:rPr lang="cs-CZ" sz="1800" dirty="0" err="1">
                <a:latin typeface="+mj-lt"/>
              </a:rPr>
              <a:t>Teddy</a:t>
            </a:r>
            <a:r>
              <a:rPr lang="cs-CZ" sz="1800" dirty="0">
                <a:latin typeface="+mj-lt"/>
              </a:rPr>
              <a:t>, Štěpán KALAMÁR a Jan NOGA. Sociální sítě. Teorie informační bezpečnosti [online]. , 7 [cit. 2019-06-11]. </a:t>
            </a:r>
            <a:r>
              <a:rPr lang="nb-NO" sz="1800" dirty="0">
                <a:latin typeface="+mj-lt"/>
              </a:rPr>
              <a:t>Dostupné z: </a:t>
            </a:r>
            <a:r>
              <a:rPr lang="nb-NO" sz="1800" u="sng" dirty="0">
                <a:latin typeface="+mj-lt"/>
                <a:hlinkClick r:id="rId9"/>
              </a:rPr>
              <a:t>http://www.teorieib.cz/pbi/files/163-05_Sunardi,%20Kalamár,%20Noga_Sociální%20sítě.pdf</a:t>
            </a:r>
            <a:endParaRPr lang="cs-CZ" sz="1800" u="sng" dirty="0">
              <a:latin typeface="+mj-lt"/>
            </a:endParaRPr>
          </a:p>
          <a:p>
            <a:r>
              <a:rPr lang="cs-CZ" sz="1800" dirty="0">
                <a:latin typeface="+mj-lt"/>
              </a:rPr>
              <a:t>DOČEKAL, Daniel, Jan MÜLLER, Anastázie HARRIS a Luboš HEGER. </a:t>
            </a:r>
            <a:r>
              <a:rPr lang="cs-CZ" sz="1800" i="1" dirty="0">
                <a:latin typeface="+mj-lt"/>
              </a:rPr>
              <a:t>Dítě v síti: manuál pro rodiče a učitele, kteří chtějí rozumět digitálnímu světu mladé generace</a:t>
            </a:r>
            <a:r>
              <a:rPr lang="cs-CZ" sz="1800" dirty="0">
                <a:latin typeface="+mj-lt"/>
              </a:rPr>
              <a:t>. Praha: Mladá fronta, 2019. </a:t>
            </a:r>
            <a:r>
              <a:rPr lang="cs-CZ" sz="1800" dirty="0" err="1">
                <a:latin typeface="+mj-lt"/>
              </a:rPr>
              <a:t>Flowee</a:t>
            </a:r>
            <a:r>
              <a:rPr lang="cs-CZ" sz="1800" dirty="0">
                <a:latin typeface="+mj-lt"/>
              </a:rPr>
              <a:t>. ISBN 978-80-204-5145-3. 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19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JAKÉ BUDE DNEŠNÍ TÉMA?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83"/>
          <a:stretch/>
        </p:blipFill>
        <p:spPr>
          <a:xfrm>
            <a:off x="997650" y="3401616"/>
            <a:ext cx="6766856" cy="122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DEFINICE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0084" y="4365104"/>
            <a:ext cx="8191823" cy="2664296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Umožňuje </a:t>
            </a:r>
            <a:r>
              <a:rPr lang="cs-CZ" dirty="0">
                <a:latin typeface="+mj-lt"/>
              </a:rPr>
              <a:t>vytvářet osobní i firemní elektronický profil, který je na internetu dostupný veřejnosti. Dostupnost lze omezit jen pro registrované uživatele nebo pouze vybrané uživatele (přátele). 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467544" y="2035289"/>
            <a:ext cx="8136904" cy="1969775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</p:spPr>
        <p:txBody>
          <a:bodyPr wrap="square" lIns="324000" rIns="252000" rtlCol="0" anchor="ctr">
            <a:noAutofit/>
          </a:bodyPr>
          <a:lstStyle/>
          <a:p>
            <a:r>
              <a:rPr lang="cs-CZ" sz="2800" b="1" i="1" dirty="0">
                <a:solidFill>
                  <a:srgbClr val="C00000"/>
                </a:solidFill>
              </a:rPr>
              <a:t>Sociální </a:t>
            </a:r>
            <a:r>
              <a:rPr lang="cs-CZ" sz="2800" b="1" i="1" dirty="0" smtClean="0">
                <a:solidFill>
                  <a:srgbClr val="C00000"/>
                </a:solidFill>
              </a:rPr>
              <a:t>síť</a:t>
            </a:r>
            <a:r>
              <a:rPr lang="cs-CZ" sz="2800" i="1" dirty="0" smtClean="0">
                <a:latin typeface="+mj-lt"/>
              </a:rPr>
              <a:t>  – </a:t>
            </a:r>
            <a:r>
              <a:rPr lang="cs-CZ" sz="2800" i="1" dirty="0">
                <a:latin typeface="+mj-lt"/>
              </a:rPr>
              <a:t>jinak vyjádřeno také jako společenská síť je celosvětová internetová služba, díky které lidé spolu komunikují, sdílejí atd. </a:t>
            </a:r>
            <a:endParaRPr lang="cs-CZ" sz="2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983911" cy="1772816"/>
          </a:xfrm>
        </p:spPr>
        <p:txBody>
          <a:bodyPr>
            <a:normAutofit/>
          </a:bodyPr>
          <a:lstStyle/>
          <a:p>
            <a:r>
              <a:rPr lang="cs-CZ" sz="4200" b="1" dirty="0" smtClean="0">
                <a:latin typeface="+mn-lt"/>
              </a:rPr>
              <a:t>JAKÉ DRUHY SOCIÁLNÍCH SÍTÍ ZNÁŠ?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100" dirty="0" smtClean="0"/>
              <a:t>Jaký </a:t>
            </a:r>
            <a:r>
              <a:rPr lang="cs-CZ" sz="3100" dirty="0"/>
              <a:t>druh média je v nich dominantní?</a:t>
            </a:r>
            <a:endParaRPr lang="cs-CZ" sz="3100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41666" y="2117577"/>
            <a:ext cx="8124101" cy="127243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Zkuste  sami formulovat základní znaky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sociálních </a:t>
            </a:r>
            <a:r>
              <a:rPr lang="cs-CZ" i="1" dirty="0">
                <a:latin typeface="+mj-lt"/>
              </a:rPr>
              <a:t>sítí.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1943885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pic>
        <p:nvPicPr>
          <p:cNvPr id="13" name="Picture 4" descr="C:\Users\OEM\AppData\Local\Microsoft\Windows\INetCache\IE\UORWHMZD\social-media-2636256_960_7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63704"/>
            <a:ext cx="2540868" cy="25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SOCIÁLNÍ SÍTĚ </a:t>
            </a:r>
            <a:br>
              <a:rPr lang="cs-CZ" b="1" dirty="0" smtClean="0">
                <a:latin typeface="+mn-lt"/>
              </a:rPr>
            </a:br>
            <a:r>
              <a:rPr lang="cs-CZ" sz="2800" dirty="0" smtClean="0"/>
              <a:t>(Anglicky </a:t>
            </a:r>
            <a:r>
              <a:rPr lang="cs-CZ" sz="2800" dirty="0" err="1" smtClean="0"/>
              <a:t>Social</a:t>
            </a:r>
            <a:r>
              <a:rPr lang="cs-CZ" sz="2800" dirty="0" smtClean="0"/>
              <a:t> </a:t>
            </a:r>
            <a:r>
              <a:rPr lang="cs-CZ" sz="2800" dirty="0" err="1" smtClean="0"/>
              <a:t>Networks</a:t>
            </a:r>
            <a:r>
              <a:rPr lang="cs-CZ" sz="2800" dirty="0" smtClean="0"/>
              <a:t>)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jsou servery, pomoci nichž mezi sebou mohou uživatelé například komunikovat, sdílet fotky a videa, plánovat akce a srazy, hrát hry, seznamovat se </a:t>
            </a:r>
            <a:r>
              <a:rPr lang="cs-CZ" dirty="0" err="1">
                <a:latin typeface="+mj-lt"/>
              </a:rPr>
              <a:t>atd</a:t>
            </a: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2" descr="C:\Users\OEM\AppData\Local\Microsoft\Windows\INetCache\IE\UORWHMZD\social-network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01" y="3541175"/>
            <a:ext cx="3227851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NĚCO Z HISTORIE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Od konce 90. let</a:t>
            </a:r>
          </a:p>
          <a:p>
            <a:r>
              <a:rPr lang="cs-CZ" dirty="0">
                <a:latin typeface="+mj-lt"/>
              </a:rPr>
              <a:t>Zprvu pro soukromý sektor, obchodní služby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VÝHODY, VYUŽITÍ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96416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Propojení, rychlost komunikace,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sdílení </a:t>
            </a:r>
            <a:r>
              <a:rPr lang="cs-CZ" dirty="0">
                <a:latin typeface="+mj-lt"/>
              </a:rPr>
              <a:t>informací i názorů</a:t>
            </a:r>
          </a:p>
          <a:p>
            <a:r>
              <a:rPr lang="cs-CZ" dirty="0">
                <a:latin typeface="+mj-lt"/>
              </a:rPr>
              <a:t>Podpora podnikání a osobní rozvoj</a:t>
            </a:r>
          </a:p>
          <a:p>
            <a:r>
              <a:rPr lang="cs-CZ" dirty="0">
                <a:latin typeface="+mj-lt"/>
              </a:rPr>
              <a:t>Seznamování se s novými lidmi, činnostmi, věcmi….</a:t>
            </a:r>
          </a:p>
          <a:p>
            <a:r>
              <a:rPr lang="cs-CZ" dirty="0">
                <a:latin typeface="+mj-lt"/>
              </a:rPr>
              <a:t>Čas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NEVÝHODY, RIZIKA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25579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Propojení, rychlost komunikace,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sdílení </a:t>
            </a:r>
            <a:r>
              <a:rPr lang="cs-CZ" dirty="0">
                <a:latin typeface="+mj-lt"/>
              </a:rPr>
              <a:t>dezinformací i  zcestných názorů</a:t>
            </a:r>
          </a:p>
          <a:p>
            <a:r>
              <a:rPr lang="cs-CZ" dirty="0">
                <a:latin typeface="+mj-lt"/>
              </a:rPr>
              <a:t>Podpora nezákonného podnikání a osobní útoky, odosobnění (ztráta soukromí)</a:t>
            </a:r>
          </a:p>
          <a:p>
            <a:r>
              <a:rPr lang="cs-CZ" dirty="0">
                <a:latin typeface="+mj-lt"/>
              </a:rPr>
              <a:t>Seznamování se s novými (neznámými) lidmi, činnostmi, věcmi….</a:t>
            </a:r>
          </a:p>
          <a:p>
            <a:r>
              <a:rPr lang="cs-CZ" dirty="0">
                <a:latin typeface="+mj-lt"/>
              </a:rPr>
              <a:t>Viry a útoky</a:t>
            </a:r>
          </a:p>
          <a:p>
            <a:r>
              <a:rPr lang="cs-CZ" dirty="0">
                <a:latin typeface="+mj-lt"/>
              </a:rPr>
              <a:t>Čas 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BEZPEČNOST!!!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453801"/>
          </a:xfr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Neuvádějte </a:t>
            </a:r>
            <a:r>
              <a:rPr lang="cs-CZ" sz="1800" dirty="0">
                <a:latin typeface="+mj-lt"/>
              </a:rPr>
              <a:t>na veřejném profilu telefonní číslo nebo adresu.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Neposílejte </a:t>
            </a:r>
            <a:r>
              <a:rPr lang="cs-CZ" sz="1800" dirty="0">
                <a:latin typeface="+mj-lt"/>
              </a:rPr>
              <a:t>nikomu svoji intimní fotografii, nikdy nevíte, kde se může objevit.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Udržujte </a:t>
            </a:r>
            <a:r>
              <a:rPr lang="cs-CZ" sz="1800" dirty="0">
                <a:latin typeface="+mj-lt"/>
              </a:rPr>
              <a:t>hesla (k e-mailu i jiná) v tajnosti, </a:t>
            </a:r>
            <a:r>
              <a:rPr lang="cs-CZ" sz="1800" dirty="0" smtClean="0">
                <a:latin typeface="+mj-lt"/>
              </a:rPr>
              <a:t/>
            </a:r>
            <a:br>
              <a:rPr lang="cs-CZ" sz="1800" dirty="0" smtClean="0">
                <a:latin typeface="+mj-lt"/>
              </a:rPr>
            </a:br>
            <a:r>
              <a:rPr lang="cs-CZ" sz="1800" dirty="0" smtClean="0">
                <a:latin typeface="+mj-lt"/>
              </a:rPr>
              <a:t>nesdělujte </a:t>
            </a:r>
            <a:r>
              <a:rPr lang="cs-CZ" sz="1800" dirty="0">
                <a:latin typeface="+mj-lt"/>
              </a:rPr>
              <a:t>je ani osobě blízké </a:t>
            </a:r>
            <a:r>
              <a:rPr lang="cs-CZ" sz="1800" dirty="0" smtClean="0">
                <a:latin typeface="+mj-lt"/>
              </a:rPr>
              <a:t>či kolegovi </a:t>
            </a:r>
            <a:r>
              <a:rPr lang="cs-CZ" sz="1800" dirty="0">
                <a:latin typeface="+mj-lt"/>
              </a:rPr>
              <a:t>v práci.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Nikdy </a:t>
            </a:r>
            <a:r>
              <a:rPr lang="cs-CZ" sz="1800" dirty="0">
                <a:latin typeface="+mj-lt"/>
              </a:rPr>
              <a:t>neodpovídejte na neslušné, hrubé nebo vulgární maily a vzkazy.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Nedomlouvejte </a:t>
            </a:r>
            <a:r>
              <a:rPr lang="cs-CZ" sz="1800" dirty="0">
                <a:latin typeface="+mj-lt"/>
              </a:rPr>
              <a:t>si schůzku přes internet, aniž byste o tom neřekli </a:t>
            </a:r>
            <a:r>
              <a:rPr lang="cs-CZ" sz="1800" dirty="0" smtClean="0">
                <a:latin typeface="+mj-lt"/>
              </a:rPr>
              <a:t>někomu jinému</a:t>
            </a:r>
            <a:r>
              <a:rPr lang="cs-CZ" sz="1800" dirty="0">
                <a:latin typeface="+mj-lt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Nevěřte </a:t>
            </a:r>
            <a:r>
              <a:rPr lang="cs-CZ" sz="1800" dirty="0">
                <a:latin typeface="+mj-lt"/>
              </a:rPr>
              <a:t>každé informaci, kterou na internetu získáte.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Když </a:t>
            </a:r>
            <a:r>
              <a:rPr lang="cs-CZ" sz="1800" dirty="0">
                <a:latin typeface="+mj-lt"/>
              </a:rPr>
              <a:t>s někým nechcete komunikovat, nekomunikujte.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Nesdělujte </a:t>
            </a:r>
            <a:r>
              <a:rPr lang="cs-CZ" sz="1800" dirty="0">
                <a:latin typeface="+mj-lt"/>
              </a:rPr>
              <a:t>informace typu, kdy jedete na dovolenou, </a:t>
            </a:r>
            <a:r>
              <a:rPr lang="cs-CZ" sz="1800" dirty="0" smtClean="0">
                <a:latin typeface="+mj-lt"/>
              </a:rPr>
              <a:t/>
            </a:r>
            <a:br>
              <a:rPr lang="cs-CZ" sz="1800" dirty="0" smtClean="0">
                <a:latin typeface="+mj-lt"/>
              </a:rPr>
            </a:br>
            <a:r>
              <a:rPr lang="cs-CZ" sz="1800" dirty="0" smtClean="0">
                <a:latin typeface="+mj-lt"/>
              </a:rPr>
              <a:t>po </a:t>
            </a:r>
            <a:r>
              <a:rPr lang="cs-CZ" sz="1800" dirty="0">
                <a:latin typeface="+mj-lt"/>
              </a:rPr>
              <a:t>návratu by </a:t>
            </a:r>
            <a:r>
              <a:rPr lang="cs-CZ" sz="1800" dirty="0" smtClean="0">
                <a:latin typeface="+mj-lt"/>
              </a:rPr>
              <a:t>vás mohlo </a:t>
            </a:r>
            <a:r>
              <a:rPr lang="cs-CZ" sz="1800" dirty="0">
                <a:latin typeface="+mj-lt"/>
              </a:rPr>
              <a:t>čekat překvapení.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Při </a:t>
            </a:r>
            <a:r>
              <a:rPr lang="cs-CZ" sz="1800" dirty="0">
                <a:latin typeface="+mj-lt"/>
              </a:rPr>
              <a:t>používání webové kamery buďte obezřetní, </a:t>
            </a:r>
            <a:r>
              <a:rPr lang="cs-CZ" sz="1800" dirty="0" smtClean="0">
                <a:latin typeface="+mj-lt"/>
              </a:rPr>
              <a:t/>
            </a:r>
            <a:br>
              <a:rPr lang="cs-CZ" sz="1800" dirty="0" smtClean="0">
                <a:latin typeface="+mj-lt"/>
              </a:rPr>
            </a:br>
            <a:r>
              <a:rPr lang="cs-CZ" sz="1800" dirty="0" smtClean="0">
                <a:latin typeface="+mj-lt"/>
              </a:rPr>
              <a:t>kdokoli </a:t>
            </a:r>
            <a:r>
              <a:rPr lang="cs-CZ" sz="1800" dirty="0">
                <a:latin typeface="+mj-lt"/>
              </a:rPr>
              <a:t>může na </a:t>
            </a:r>
            <a:r>
              <a:rPr lang="cs-CZ" sz="1800" dirty="0" smtClean="0">
                <a:latin typeface="+mj-lt"/>
              </a:rPr>
              <a:t>druhé straně </a:t>
            </a:r>
            <a:r>
              <a:rPr lang="cs-CZ" sz="1800" dirty="0">
                <a:latin typeface="+mj-lt"/>
              </a:rPr>
              <a:t>hovor nahrávat.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1800" dirty="0" smtClean="0">
                <a:latin typeface="+mj-lt"/>
              </a:rPr>
              <a:t>Než </a:t>
            </a:r>
            <a:r>
              <a:rPr lang="cs-CZ" sz="1800" dirty="0">
                <a:latin typeface="+mj-lt"/>
              </a:rPr>
              <a:t>cokoli potvrdíte, přečtěte si podmínky užívání.</a:t>
            </a:r>
          </a:p>
          <a:p>
            <a:endParaRPr lang="cs-CZ" sz="1400" dirty="0" smtClean="0">
              <a:latin typeface="+mj-lt"/>
            </a:endParaRPr>
          </a:p>
          <a:p>
            <a:endParaRPr lang="cs-CZ" sz="1400" dirty="0">
              <a:latin typeface="+mj-lt"/>
            </a:endParaRPr>
          </a:p>
          <a:p>
            <a:endParaRPr lang="cs-CZ" sz="14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803</TotalTime>
  <Words>758</Words>
  <Application>Microsoft Office PowerPoint</Application>
  <PresentationFormat>Předvádění na obrazovce (4:3)</PresentationFormat>
  <Paragraphs>192</Paragraphs>
  <Slides>20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Motiv Office</vt:lpstr>
      <vt:lpstr>SOCIÁLNÍ SÍTĚ</vt:lpstr>
      <vt:lpstr>JAKÉ BUDE DNEŠNÍ TÉMA?</vt:lpstr>
      <vt:lpstr>DEFINICE</vt:lpstr>
      <vt:lpstr>JAKÉ DRUHY SOCIÁLNÍCH SÍTÍ ZNÁŠ?  Jaký druh média je v nich dominantní?</vt:lpstr>
      <vt:lpstr>SOCIÁLNÍ SÍTĚ  (Anglicky Social Networks)</vt:lpstr>
      <vt:lpstr>NĚCO Z HISTORIE</vt:lpstr>
      <vt:lpstr>VÝHODY, VYUŽITÍ</vt:lpstr>
      <vt:lpstr>NEVÝHODY, RIZIKA</vt:lpstr>
      <vt:lpstr>BEZPEČNOST!!!</vt:lpstr>
      <vt:lpstr>POZOR!!!</vt:lpstr>
      <vt:lpstr>POZOR NA DEZINFORMACE</vt:lpstr>
      <vt:lpstr>KDE OVĚŘOVAT INFORMACE?</vt:lpstr>
      <vt:lpstr>A CO FOTOGRAFIE?</vt:lpstr>
      <vt:lpstr>NEVĚŘ ANI VIDEÍM!</vt:lpstr>
      <vt:lpstr>PC, TABLET NEBO MOBIL?</vt:lpstr>
      <vt:lpstr>KYBERŠIKANA</vt:lpstr>
      <vt:lpstr>FORMY KYBERŠIKANY</vt:lpstr>
      <vt:lpstr>ZAJÍMAVÉ ODKAZY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61</cp:revision>
  <dcterms:created xsi:type="dcterms:W3CDTF">2018-12-12T19:10:22Z</dcterms:created>
  <dcterms:modified xsi:type="dcterms:W3CDTF">2020-04-14T08:21:38Z</dcterms:modified>
</cp:coreProperties>
</file>